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4" r:id="rId1"/>
  </p:sldMasterIdLst>
  <p:notesMasterIdLst>
    <p:notesMasterId r:id="rId19"/>
  </p:notesMasterIdLst>
  <p:sldIdLst>
    <p:sldId id="256" r:id="rId2"/>
    <p:sldId id="277" r:id="rId3"/>
    <p:sldId id="280" r:id="rId4"/>
    <p:sldId id="279" r:id="rId5"/>
    <p:sldId id="292" r:id="rId6"/>
    <p:sldId id="260" r:id="rId7"/>
    <p:sldId id="293" r:id="rId8"/>
    <p:sldId id="294" r:id="rId9"/>
    <p:sldId id="290" r:id="rId10"/>
    <p:sldId id="287" r:id="rId11"/>
    <p:sldId id="278" r:id="rId12"/>
    <p:sldId id="263" r:id="rId13"/>
    <p:sldId id="257" r:id="rId14"/>
    <p:sldId id="296" r:id="rId15"/>
    <p:sldId id="276" r:id="rId16"/>
    <p:sldId id="297" r:id="rId17"/>
    <p:sldId id="28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52" autoAdjust="0"/>
    <p:restoredTop sz="85405"/>
  </p:normalViewPr>
  <p:slideViewPr>
    <p:cSldViewPr snapToGrid="0" snapToObjects="1">
      <p:cViewPr varScale="1">
        <p:scale>
          <a:sx n="66" d="100"/>
          <a:sy n="66" d="100"/>
        </p:scale>
        <p:origin x="224" y="9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G54\research\Office%20Management\Employees\Current\Katie\CC%20Equity\Academic%20Senate%20Equity%20Presentation%20Fall%202017%20Success%20Rates%20Disaggregated%20190313%20Graph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G54\research\Office%20Management\Employees\Current\Katie\CC%20Equity\Academic%20Senate%20Equity%20Presentation%20Fall%202017%20Success%20Rates%20Disaggregated%20190313%20Graphs.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Cuyamaca Fall 2017 Course Success Rates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dLbl>
              <c:idx val="0"/>
              <c:spPr>
                <a:noFill/>
                <a:ln>
                  <a:noFill/>
                </a:ln>
                <a:effectLst/>
              </c:spPr>
              <c:txPr>
                <a:bodyPr rot="0" spcFirstLastPara="1" vertOverflow="ellipsis" vert="horz" wrap="square" anchor="ctr" anchorCtr="1"/>
                <a:lstStyle/>
                <a:p>
                  <a:pPr>
                    <a:defRPr sz="1400" b="1" i="0" u="none" strike="noStrike" kern="1200" baseline="0">
                      <a:solidFill>
                        <a:srgbClr val="FF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043F-CD48-A8DB-297CD3043F0B}"/>
                </c:ext>
              </c:extLst>
            </c:dLbl>
            <c:dLbl>
              <c:idx val="3"/>
              <c:layout>
                <c:manualLayout>
                  <c:x val="-9.8400984009840101E-3"/>
                  <c:y val="-5.009050680787755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43F-CD48-A8DB-297CD3043F0B}"/>
                </c:ext>
              </c:extLst>
            </c:dLbl>
            <c:dLbl>
              <c:idx val="4"/>
              <c:spPr>
                <a:noFill/>
                <a:ln>
                  <a:noFill/>
                </a:ln>
                <a:effectLst/>
              </c:spPr>
              <c:txPr>
                <a:bodyPr rot="0" spcFirstLastPara="1" vertOverflow="ellipsis" vert="horz" wrap="square" anchor="ctr" anchorCtr="1"/>
                <a:lstStyle/>
                <a:p>
                  <a:pPr>
                    <a:defRPr sz="1400" b="1" i="0" u="none" strike="noStrike" kern="1200" baseline="0">
                      <a:solidFill>
                        <a:srgbClr val="FF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043F-CD48-A8DB-297CD3043F0B}"/>
                </c:ext>
              </c:extLst>
            </c:dLbl>
            <c:dLbl>
              <c:idx val="5"/>
              <c:tx>
                <c:rich>
                  <a:bodyPr/>
                  <a:lstStyle/>
                  <a:p>
                    <a:fld id="{DEF8A897-BC41-45ED-AA69-F5B1DFE8BBEB}" type="VALUE">
                      <a:rPr lang="en-US">
                        <a:solidFill>
                          <a:srgbClr val="FF0000"/>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43F-CD48-A8DB-297CD3043F0B}"/>
                </c:ext>
              </c:extLst>
            </c:dLbl>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Rate_Graph_Reduced!$A$2:$A$10</c:f>
              <c:strCache>
                <c:ptCount val="7"/>
                <c:pt idx="0">
                  <c:v>African American/Black non-Hispanic</c:v>
                </c:pt>
                <c:pt idx="1">
                  <c:v>American Indian/Alaskan Native</c:v>
                </c:pt>
                <c:pt idx="2">
                  <c:v>Asian</c:v>
                </c:pt>
                <c:pt idx="3">
                  <c:v>Filipino</c:v>
                </c:pt>
                <c:pt idx="4">
                  <c:v>Latinx/Hispanic</c:v>
                </c:pt>
                <c:pt idx="5">
                  <c:v>Pacific Islander</c:v>
                </c:pt>
                <c:pt idx="6">
                  <c:v>White non-Hispanic</c:v>
                </c:pt>
              </c:strCache>
              <c:extLst/>
            </c:strRef>
          </c:cat>
          <c:val>
            <c:numRef>
              <c:f>Rate_Graph_Reduced!$B$2:$B$10</c:f>
              <c:numCache>
                <c:formatCode>0%</c:formatCode>
                <c:ptCount val="7"/>
                <c:pt idx="0">
                  <c:v>0.61720807726075499</c:v>
                </c:pt>
                <c:pt idx="1">
                  <c:v>0.78723404255319152</c:v>
                </c:pt>
                <c:pt idx="2">
                  <c:v>0.8260188087774295</c:v>
                </c:pt>
                <c:pt idx="3">
                  <c:v>0.77579365079365081</c:v>
                </c:pt>
                <c:pt idx="4">
                  <c:v>0.69598550320602171</c:v>
                </c:pt>
                <c:pt idx="5">
                  <c:v>0.52857142857142858</c:v>
                </c:pt>
                <c:pt idx="6">
                  <c:v>0.80007890324489594</c:v>
                </c:pt>
              </c:numCache>
              <c:extLst/>
            </c:numRef>
          </c:val>
          <c:extLst>
            <c:ext xmlns:c16="http://schemas.microsoft.com/office/drawing/2014/chart" uri="{C3380CC4-5D6E-409C-BE32-E72D297353CC}">
              <c16:uniqueId val="{00000004-043F-CD48-A8DB-297CD3043F0B}"/>
            </c:ext>
          </c:extLst>
        </c:ser>
        <c:dLbls>
          <c:dLblPos val="outEnd"/>
          <c:showLegendKey val="0"/>
          <c:showVal val="1"/>
          <c:showCatName val="0"/>
          <c:showSerName val="0"/>
          <c:showPercent val="0"/>
          <c:showBubbleSize val="0"/>
        </c:dLbls>
        <c:gapWidth val="182"/>
        <c:axId val="624479368"/>
        <c:axId val="624484856"/>
      </c:barChart>
      <c:catAx>
        <c:axId val="624479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24484856"/>
        <c:crosses val="autoZero"/>
        <c:auto val="1"/>
        <c:lblAlgn val="ctr"/>
        <c:lblOffset val="100"/>
        <c:noMultiLvlLbl val="0"/>
      </c:catAx>
      <c:valAx>
        <c:axId val="624484856"/>
        <c:scaling>
          <c:orientation val="minMax"/>
          <c:max val="1"/>
        </c:scaling>
        <c:delete val="1"/>
        <c:axPos val="t"/>
        <c:numFmt formatCode="0%" sourceLinked="1"/>
        <c:majorTickMark val="none"/>
        <c:minorTickMark val="none"/>
        <c:tickLblPos val="nextTo"/>
        <c:crossAx val="624479368"/>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b="1">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200" b="1"/>
              <a:t>Cuyamaca Fall 2017</a:t>
            </a:r>
            <a:r>
              <a:rPr lang="en-US" sz="1200" b="1" baseline="0"/>
              <a:t> Successful and Non-Successful Course Enrollments</a:t>
            </a:r>
            <a:endParaRPr lang="en-US" sz="1200"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Count_Graph_Reduced!$B$1</c:f>
              <c:strCache>
                <c:ptCount val="1"/>
                <c:pt idx="0">
                  <c:v>Success</c:v>
                </c:pt>
              </c:strCache>
            </c:strRef>
          </c:tx>
          <c:spPr>
            <a:solidFill>
              <a:schemeClr val="accent1"/>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D744-B24D-9CCC-4DBD2B9E36A8}"/>
                </c:ext>
              </c:extLst>
            </c:dLbl>
            <c:dLbl>
              <c:idx val="5"/>
              <c:delete val="1"/>
              <c:extLst>
                <c:ext xmlns:c15="http://schemas.microsoft.com/office/drawing/2012/chart" uri="{CE6537A1-D6FC-4f65-9D91-7224C49458BB}"/>
                <c:ext xmlns:c16="http://schemas.microsoft.com/office/drawing/2014/chart" uri="{C3380CC4-5D6E-409C-BE32-E72D297353CC}">
                  <c16:uniqueId val="{00000001-D744-B24D-9CCC-4DBD2B9E36A8}"/>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Count_Graph_Reduced!$A$2:$A$10</c:f>
              <c:strCache>
                <c:ptCount val="7"/>
                <c:pt idx="0">
                  <c:v>African American/Black non-Hispanic</c:v>
                </c:pt>
                <c:pt idx="1">
                  <c:v>American Indian/Alaskan Native</c:v>
                </c:pt>
                <c:pt idx="2">
                  <c:v>Asian</c:v>
                </c:pt>
                <c:pt idx="3">
                  <c:v>Filipino</c:v>
                </c:pt>
                <c:pt idx="4">
                  <c:v>Latinx/Hispanic</c:v>
                </c:pt>
                <c:pt idx="5">
                  <c:v>Pacific Islander</c:v>
                </c:pt>
                <c:pt idx="6">
                  <c:v>White non-Hispanic</c:v>
                </c:pt>
              </c:strCache>
              <c:extLst/>
            </c:strRef>
          </c:cat>
          <c:val>
            <c:numRef>
              <c:f>Count_Graph_Reduced!$B$2:$B$10</c:f>
              <c:numCache>
                <c:formatCode>#,##0</c:formatCode>
                <c:ptCount val="7"/>
                <c:pt idx="0">
                  <c:v>703</c:v>
                </c:pt>
                <c:pt idx="1">
                  <c:v>74</c:v>
                </c:pt>
                <c:pt idx="2">
                  <c:v>527</c:v>
                </c:pt>
                <c:pt idx="3">
                  <c:v>391</c:v>
                </c:pt>
                <c:pt idx="4">
                  <c:v>4993</c:v>
                </c:pt>
                <c:pt idx="5">
                  <c:v>37</c:v>
                </c:pt>
                <c:pt idx="6">
                  <c:v>8112</c:v>
                </c:pt>
              </c:numCache>
              <c:extLst/>
            </c:numRef>
          </c:val>
          <c:extLst>
            <c:ext xmlns:c16="http://schemas.microsoft.com/office/drawing/2014/chart" uri="{C3380CC4-5D6E-409C-BE32-E72D297353CC}">
              <c16:uniqueId val="{00000002-D744-B24D-9CCC-4DBD2B9E36A8}"/>
            </c:ext>
          </c:extLst>
        </c:ser>
        <c:ser>
          <c:idx val="1"/>
          <c:order val="1"/>
          <c:tx>
            <c:strRef>
              <c:f>Count_Graph_Reduced!$C$1</c:f>
              <c:strCache>
                <c:ptCount val="1"/>
                <c:pt idx="0">
                  <c:v>Non Success</c:v>
                </c:pt>
              </c:strCache>
            </c:strRef>
          </c:tx>
          <c:spPr>
            <a:solidFill>
              <a:schemeClr val="accent2"/>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3-D744-B24D-9CCC-4DBD2B9E36A8}"/>
                </c:ext>
              </c:extLst>
            </c:dLbl>
            <c:dLbl>
              <c:idx val="2"/>
              <c:delete val="1"/>
              <c:extLst>
                <c:ext xmlns:c15="http://schemas.microsoft.com/office/drawing/2012/chart" uri="{CE6537A1-D6FC-4f65-9D91-7224C49458BB}"/>
                <c:ext xmlns:c16="http://schemas.microsoft.com/office/drawing/2014/chart" uri="{C3380CC4-5D6E-409C-BE32-E72D297353CC}">
                  <c16:uniqueId val="{00000004-D744-B24D-9CCC-4DBD2B9E36A8}"/>
                </c:ext>
              </c:extLst>
            </c:dLbl>
            <c:dLbl>
              <c:idx val="3"/>
              <c:delete val="1"/>
              <c:extLst>
                <c:ext xmlns:c15="http://schemas.microsoft.com/office/drawing/2012/chart" uri="{CE6537A1-D6FC-4f65-9D91-7224C49458BB}"/>
                <c:ext xmlns:c16="http://schemas.microsoft.com/office/drawing/2014/chart" uri="{C3380CC4-5D6E-409C-BE32-E72D297353CC}">
                  <c16:uniqueId val="{00000005-D744-B24D-9CCC-4DBD2B9E36A8}"/>
                </c:ext>
              </c:extLst>
            </c:dLbl>
            <c:dLbl>
              <c:idx val="5"/>
              <c:delete val="1"/>
              <c:extLst>
                <c:ext xmlns:c15="http://schemas.microsoft.com/office/drawing/2012/chart" uri="{CE6537A1-D6FC-4f65-9D91-7224C49458BB}"/>
                <c:ext xmlns:c16="http://schemas.microsoft.com/office/drawing/2014/chart" uri="{C3380CC4-5D6E-409C-BE32-E72D297353CC}">
                  <c16:uniqueId val="{00000006-D744-B24D-9CCC-4DBD2B9E36A8}"/>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Count_Graph_Reduced!$A$2:$A$10</c:f>
              <c:strCache>
                <c:ptCount val="7"/>
                <c:pt idx="0">
                  <c:v>African American/Black non-Hispanic</c:v>
                </c:pt>
                <c:pt idx="1">
                  <c:v>American Indian/Alaskan Native</c:v>
                </c:pt>
                <c:pt idx="2">
                  <c:v>Asian</c:v>
                </c:pt>
                <c:pt idx="3">
                  <c:v>Filipino</c:v>
                </c:pt>
                <c:pt idx="4">
                  <c:v>Latinx/Hispanic</c:v>
                </c:pt>
                <c:pt idx="5">
                  <c:v>Pacific Islander</c:v>
                </c:pt>
                <c:pt idx="6">
                  <c:v>White non-Hispanic</c:v>
                </c:pt>
              </c:strCache>
              <c:extLst/>
            </c:strRef>
          </c:cat>
          <c:val>
            <c:numRef>
              <c:f>Count_Graph_Reduced!$C$2:$C$10</c:f>
              <c:numCache>
                <c:formatCode>#,##0</c:formatCode>
                <c:ptCount val="7"/>
                <c:pt idx="0">
                  <c:v>436</c:v>
                </c:pt>
                <c:pt idx="1">
                  <c:v>20</c:v>
                </c:pt>
                <c:pt idx="2">
                  <c:v>111</c:v>
                </c:pt>
                <c:pt idx="3">
                  <c:v>113</c:v>
                </c:pt>
                <c:pt idx="4">
                  <c:v>2181</c:v>
                </c:pt>
                <c:pt idx="5">
                  <c:v>33</c:v>
                </c:pt>
                <c:pt idx="6">
                  <c:v>2027</c:v>
                </c:pt>
              </c:numCache>
              <c:extLst/>
            </c:numRef>
          </c:val>
          <c:extLst>
            <c:ext xmlns:c16="http://schemas.microsoft.com/office/drawing/2014/chart" uri="{C3380CC4-5D6E-409C-BE32-E72D297353CC}">
              <c16:uniqueId val="{00000007-D744-B24D-9CCC-4DBD2B9E36A8}"/>
            </c:ext>
          </c:extLst>
        </c:ser>
        <c:dLbls>
          <c:dLblPos val="ctr"/>
          <c:showLegendKey val="0"/>
          <c:showVal val="1"/>
          <c:showCatName val="0"/>
          <c:showSerName val="0"/>
          <c:showPercent val="0"/>
          <c:showBubbleSize val="0"/>
        </c:dLbls>
        <c:gapWidth val="150"/>
        <c:overlap val="100"/>
        <c:axId val="352327608"/>
        <c:axId val="352324864"/>
      </c:barChart>
      <c:catAx>
        <c:axId val="352327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352324864"/>
        <c:crosses val="autoZero"/>
        <c:auto val="1"/>
        <c:lblAlgn val="ctr"/>
        <c:lblOffset val="100"/>
        <c:noMultiLvlLbl val="0"/>
      </c:catAx>
      <c:valAx>
        <c:axId val="352324864"/>
        <c:scaling>
          <c:orientation val="minMax"/>
        </c:scaling>
        <c:delete val="1"/>
        <c:axPos val="t"/>
        <c:numFmt formatCode="#,##0" sourceLinked="1"/>
        <c:majorTickMark val="none"/>
        <c:minorTickMark val="none"/>
        <c:tickLblPos val="nextTo"/>
        <c:crossAx val="352327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0.85387</cdr:x>
      <cdr:y>0.08584</cdr:y>
    </cdr:from>
    <cdr:to>
      <cdr:x>0.85387</cdr:x>
      <cdr:y>0.97723</cdr:y>
    </cdr:to>
    <cdr:cxnSp macro="">
      <cdr:nvCxnSpPr>
        <cdr:cNvPr id="3" name="Straight Connector 2">
          <a:extLst xmlns:a="http://schemas.openxmlformats.org/drawingml/2006/main">
            <a:ext uri="{FF2B5EF4-FFF2-40B4-BE49-F238E27FC236}">
              <a16:creationId xmlns:a16="http://schemas.microsoft.com/office/drawing/2014/main" id="{AD914C6E-F2FB-7244-8193-AC8F7B5BBEF1}"/>
            </a:ext>
          </a:extLst>
        </cdr:cNvPr>
        <cdr:cNvCxnSpPr/>
      </cdr:nvCxnSpPr>
      <cdr:spPr>
        <a:xfrm xmlns:a="http://schemas.openxmlformats.org/drawingml/2006/main">
          <a:off x="7132762" y="468493"/>
          <a:ext cx="0" cy="4865051"/>
        </a:xfrm>
        <a:prstGeom xmlns:a="http://schemas.openxmlformats.org/drawingml/2006/main" prst="line">
          <a:avLst/>
        </a:prstGeom>
        <a:ln xmlns:a="http://schemas.openxmlformats.org/drawingml/2006/main" w="19050">
          <a:solidFill>
            <a:schemeClr val="accent2"/>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0.31147</cdr:x>
      <cdr:y>0.11718</cdr:y>
    </cdr:from>
    <cdr:to>
      <cdr:x>0.36809</cdr:x>
      <cdr:y>0.1911</cdr:y>
    </cdr:to>
    <cdr:sp macro="" textlink="">
      <cdr:nvSpPr>
        <cdr:cNvPr id="2" name="TextBox 1"/>
        <cdr:cNvSpPr txBox="1"/>
      </cdr:nvSpPr>
      <cdr:spPr>
        <a:xfrm xmlns:a="http://schemas.openxmlformats.org/drawingml/2006/main">
          <a:off x="2905702" y="620486"/>
          <a:ext cx="528212" cy="39144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a:t>1,139</a:t>
          </a:r>
        </a:p>
      </cdr:txBody>
    </cdr:sp>
  </cdr:relSizeAnchor>
  <cdr:relSizeAnchor xmlns:cdr="http://schemas.openxmlformats.org/drawingml/2006/chartDrawing">
    <cdr:from>
      <cdr:x>0.24374</cdr:x>
      <cdr:y>0.23662</cdr:y>
    </cdr:from>
    <cdr:to>
      <cdr:x>0.30037</cdr:x>
      <cdr:y>0.30625</cdr:y>
    </cdr:to>
    <cdr:sp macro="" textlink="">
      <cdr:nvSpPr>
        <cdr:cNvPr id="3" name="TextBox 1"/>
        <cdr:cNvSpPr txBox="1"/>
      </cdr:nvSpPr>
      <cdr:spPr>
        <a:xfrm xmlns:a="http://schemas.openxmlformats.org/drawingml/2006/main">
          <a:off x="2273851" y="1252955"/>
          <a:ext cx="528304" cy="36870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a:t>94</a:t>
          </a:r>
        </a:p>
      </cdr:txBody>
    </cdr:sp>
  </cdr:relSizeAnchor>
  <cdr:relSizeAnchor xmlns:cdr="http://schemas.openxmlformats.org/drawingml/2006/chartDrawing">
    <cdr:from>
      <cdr:x>0.27841</cdr:x>
      <cdr:y>0.35654</cdr:y>
    </cdr:from>
    <cdr:to>
      <cdr:x>0.33504</cdr:x>
      <cdr:y>0.42618</cdr:y>
    </cdr:to>
    <cdr:sp macro="" textlink="">
      <cdr:nvSpPr>
        <cdr:cNvPr id="4" name="TextBox 1"/>
        <cdr:cNvSpPr txBox="1"/>
      </cdr:nvSpPr>
      <cdr:spPr>
        <a:xfrm xmlns:a="http://schemas.openxmlformats.org/drawingml/2006/main">
          <a:off x="2597340" y="1887957"/>
          <a:ext cx="528304" cy="36875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a:t>638</a:t>
          </a:r>
        </a:p>
      </cdr:txBody>
    </cdr:sp>
  </cdr:relSizeAnchor>
  <cdr:relSizeAnchor xmlns:cdr="http://schemas.openxmlformats.org/drawingml/2006/chartDrawing">
    <cdr:from>
      <cdr:x>0.27123</cdr:x>
      <cdr:y>0.47761</cdr:y>
    </cdr:from>
    <cdr:to>
      <cdr:x>0.32785</cdr:x>
      <cdr:y>0.54725</cdr:y>
    </cdr:to>
    <cdr:sp macro="" textlink="">
      <cdr:nvSpPr>
        <cdr:cNvPr id="5" name="TextBox 1"/>
        <cdr:cNvSpPr txBox="1"/>
      </cdr:nvSpPr>
      <cdr:spPr>
        <a:xfrm xmlns:a="http://schemas.openxmlformats.org/drawingml/2006/main">
          <a:off x="2530301" y="2529068"/>
          <a:ext cx="528211" cy="36875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a:t>504</a:t>
          </a:r>
        </a:p>
      </cdr:txBody>
    </cdr:sp>
  </cdr:relSizeAnchor>
  <cdr:relSizeAnchor xmlns:cdr="http://schemas.openxmlformats.org/drawingml/2006/chartDrawing">
    <cdr:from>
      <cdr:x>0.68372</cdr:x>
      <cdr:y>0.59482</cdr:y>
    </cdr:from>
    <cdr:to>
      <cdr:x>0.74034</cdr:x>
      <cdr:y>0.66445</cdr:y>
    </cdr:to>
    <cdr:sp macro="" textlink="">
      <cdr:nvSpPr>
        <cdr:cNvPr id="6" name="TextBox 1"/>
        <cdr:cNvSpPr txBox="1"/>
      </cdr:nvSpPr>
      <cdr:spPr>
        <a:xfrm xmlns:a="http://schemas.openxmlformats.org/drawingml/2006/main">
          <a:off x="6378497" y="3149688"/>
          <a:ext cx="528211" cy="36870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a:t>7,174</a:t>
          </a:r>
        </a:p>
      </cdr:txBody>
    </cdr:sp>
  </cdr:relSizeAnchor>
  <cdr:relSizeAnchor xmlns:cdr="http://schemas.openxmlformats.org/drawingml/2006/chartDrawing">
    <cdr:from>
      <cdr:x>0.24034</cdr:x>
      <cdr:y>0.71012</cdr:y>
    </cdr:from>
    <cdr:to>
      <cdr:x>0.29696</cdr:x>
      <cdr:y>0.77975</cdr:y>
    </cdr:to>
    <cdr:sp macro="" textlink="">
      <cdr:nvSpPr>
        <cdr:cNvPr id="7" name="TextBox 1"/>
        <cdr:cNvSpPr txBox="1"/>
      </cdr:nvSpPr>
      <cdr:spPr>
        <a:xfrm xmlns:a="http://schemas.openxmlformats.org/drawingml/2006/main">
          <a:off x="2242181" y="3760250"/>
          <a:ext cx="528211" cy="36870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a:t>70</a:t>
          </a:r>
        </a:p>
      </cdr:txBody>
    </cdr:sp>
  </cdr:relSizeAnchor>
  <cdr:relSizeAnchor xmlns:cdr="http://schemas.openxmlformats.org/drawingml/2006/chartDrawing">
    <cdr:from>
      <cdr:x>0.86525</cdr:x>
      <cdr:y>0.82847</cdr:y>
    </cdr:from>
    <cdr:to>
      <cdr:x>0.93434</cdr:x>
      <cdr:y>0.8981</cdr:y>
    </cdr:to>
    <cdr:sp macro="" textlink="">
      <cdr:nvSpPr>
        <cdr:cNvPr id="8" name="TextBox 1"/>
        <cdr:cNvSpPr txBox="1"/>
      </cdr:nvSpPr>
      <cdr:spPr>
        <a:xfrm xmlns:a="http://schemas.openxmlformats.org/drawingml/2006/main">
          <a:off x="8072009" y="4386925"/>
          <a:ext cx="644545" cy="36870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a:t>10,139</a:t>
          </a:r>
        </a:p>
      </cdr:txBody>
    </cdr:sp>
  </cdr:relSizeAnchor>
  <cdr:relSizeAnchor xmlns:cdr="http://schemas.openxmlformats.org/drawingml/2006/chartDrawing">
    <cdr:from>
      <cdr:x>0.58155</cdr:x>
      <cdr:y>0.93897</cdr:y>
    </cdr:from>
    <cdr:to>
      <cdr:x>0.72009</cdr:x>
      <cdr:y>1</cdr:y>
    </cdr:to>
    <cdr:sp macro="" textlink="">
      <cdr:nvSpPr>
        <cdr:cNvPr id="9" name="TextBox 1"/>
        <cdr:cNvSpPr txBox="1"/>
      </cdr:nvSpPr>
      <cdr:spPr>
        <a:xfrm xmlns:a="http://schemas.openxmlformats.org/drawingml/2006/main">
          <a:off x="5425313" y="4972049"/>
          <a:ext cx="1292448" cy="32316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a:t>Total</a:t>
          </a:r>
          <a:r>
            <a:rPr lang="en-US" sz="1100" b="1" baseline="0" dirty="0"/>
            <a:t> Enrollments</a:t>
          </a:r>
          <a:endParaRPr lang="en-US" sz="11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3F3CAB-F25C-47E6-B12B-6EB972E975B0}" type="datetimeFigureOut">
              <a:rPr lang="en-US" smtClean="0"/>
              <a:t>5/14/19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C04512-8D83-46FC-BBB5-C5BADD0A81FB}" type="slidenum">
              <a:rPr lang="en-US" smtClean="0"/>
              <a:t>‹#›</a:t>
            </a:fld>
            <a:endParaRPr lang="en-US" dirty="0"/>
          </a:p>
        </p:txBody>
      </p:sp>
    </p:spTree>
    <p:extLst>
      <p:ext uri="{BB962C8B-B14F-4D97-AF65-F5344CB8AC3E}">
        <p14:creationId xmlns:p14="http://schemas.microsoft.com/office/powerpoint/2010/main" val="1172324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gcccd.edu/research-planning/KeyPerformanceIndicators/section3/CC_StudentServiceAreaComparison.html"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datausa.io/profile/geo/spring-valley-ca/#demographic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4e9bbeffb0_0_120:notes"/>
          <p:cNvSpPr txBox="1">
            <a:spLocks noGrp="1"/>
          </p:cNvSpPr>
          <p:nvPr>
            <p:ph type="body" idx="1"/>
          </p:nvPr>
        </p:nvSpPr>
        <p:spPr>
          <a:xfrm>
            <a:off x="731840" y="4621213"/>
            <a:ext cx="5851500" cy="3779700"/>
          </a:xfrm>
          <a:prstGeom prst="rect">
            <a:avLst/>
          </a:prstGeom>
        </p:spPr>
        <p:txBody>
          <a:bodyPr spcFirstLastPara="1" wrap="square" lIns="91400" tIns="45700" rIns="91400" bIns="45700" anchor="t" anchorCtr="0">
            <a:noAutofit/>
          </a:bodyPr>
          <a:lstStyle/>
          <a:p>
            <a:pPr marL="0" lvl="0" indent="0" algn="l" rtl="0">
              <a:spcBef>
                <a:spcPts val="0"/>
              </a:spcBef>
              <a:spcAft>
                <a:spcPts val="0"/>
              </a:spcAft>
              <a:buNone/>
            </a:pPr>
            <a:endParaRPr dirty="0"/>
          </a:p>
        </p:txBody>
      </p:sp>
      <p:sp>
        <p:nvSpPr>
          <p:cNvPr id="282" name="Google Shape;282;g4e9bbeffb0_0_12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2776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i="1" u="sng" dirty="0">
                <a:solidFill>
                  <a:schemeClr val="hlink"/>
                </a:solidFill>
                <a:hlinkClick r:id="rId3"/>
              </a:rPr>
              <a:t>https://www.gcccd.edu/research-planning/KeyPerformanceIndicators/section3/CC_StudentServiceAreaComparison.html</a:t>
            </a:r>
            <a:r>
              <a:rPr lang="en-US" i="1" dirty="0"/>
              <a:t>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i="1" u="sng" dirty="0">
                <a:solidFill>
                  <a:schemeClr val="hlink"/>
                </a:solidFill>
                <a:latin typeface="Calibri"/>
                <a:ea typeface="Calibri"/>
                <a:cs typeface="Calibri"/>
                <a:sym typeface="Calibri"/>
                <a:hlinkClick r:id="rId4"/>
              </a:rPr>
              <a:t>https://datausa.io/profile/geo/spring-valley-ca/#demographics</a:t>
            </a:r>
            <a:endParaRPr dirty="0"/>
          </a:p>
        </p:txBody>
      </p:sp>
      <p:sp>
        <p:nvSpPr>
          <p:cNvPr id="113" name="Google Shape;11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7137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62a89d48b_0_2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62a89d48b_0_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BRI</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Learning Outcomes:</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Discuss strategies for institutionalizing equity, shifting paradigm to across the institution</a:t>
            </a:r>
            <a:endParaRPr dirty="0">
              <a:solidFill>
                <a:schemeClr val="dk1"/>
              </a:solidFill>
            </a:endParaRPr>
          </a:p>
          <a:p>
            <a:pPr marL="0" lvl="0" indent="0" algn="l" rtl="0">
              <a:spcBef>
                <a:spcPts val="0"/>
              </a:spcBef>
              <a:spcAft>
                <a:spcPts val="0"/>
              </a:spcAft>
              <a:buNone/>
            </a:pPr>
            <a:r>
              <a:rPr lang="en" dirty="0">
                <a:solidFill>
                  <a:schemeClr val="dk1"/>
                </a:solidFill>
              </a:rPr>
              <a:t>Describe importance of race-consciousness and culture change in equity efforts</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Identify ways in which equity can be fully integrated into institutional effectiveness structures, processes, and outcomes</a:t>
            </a:r>
            <a:endParaRPr dirty="0">
              <a:solidFill>
                <a:schemeClr val="dk1"/>
              </a:solidFill>
            </a:endParaRPr>
          </a:p>
        </p:txBody>
      </p:sp>
    </p:spTree>
    <p:extLst>
      <p:ext uri="{BB962C8B-B14F-4D97-AF65-F5344CB8AC3E}">
        <p14:creationId xmlns:p14="http://schemas.microsoft.com/office/powerpoint/2010/main" val="2539508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3:notes"/>
          <p:cNvSpPr txBox="1">
            <a:spLocks noGrp="1"/>
          </p:cNvSpPr>
          <p:nvPr>
            <p:ph type="body" idx="1"/>
          </p:nvPr>
        </p:nvSpPr>
        <p:spPr>
          <a:xfrm>
            <a:off x="731840" y="4621213"/>
            <a:ext cx="5851525" cy="3779837"/>
          </a:xfrm>
          <a:prstGeom prst="rect">
            <a:avLst/>
          </a:prstGeom>
        </p:spPr>
        <p:txBody>
          <a:bodyPr spcFirstLastPara="1" wrap="square" lIns="91400" tIns="45700" rIns="91400" bIns="45700" anchor="t" anchorCtr="0">
            <a:noAutofit/>
          </a:bodyPr>
          <a:lstStyle/>
          <a:p>
            <a:pPr marL="0" lvl="0" indent="0" algn="l" rtl="0">
              <a:spcBef>
                <a:spcPts val="0"/>
              </a:spcBef>
              <a:spcAft>
                <a:spcPts val="0"/>
              </a:spcAft>
              <a:buNone/>
            </a:pPr>
            <a:endParaRPr/>
          </a:p>
        </p:txBody>
      </p:sp>
      <p:sp>
        <p:nvSpPr>
          <p:cNvPr id="128" name="Google Shape;128;p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4493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4e9bbeffb0_0_159:notes"/>
          <p:cNvSpPr txBox="1">
            <a:spLocks noGrp="1"/>
          </p:cNvSpPr>
          <p:nvPr>
            <p:ph type="body" idx="1"/>
          </p:nvPr>
        </p:nvSpPr>
        <p:spPr>
          <a:xfrm>
            <a:off x="731840" y="4621213"/>
            <a:ext cx="5851500" cy="3779700"/>
          </a:xfrm>
          <a:prstGeom prst="rect">
            <a:avLst/>
          </a:prstGeom>
        </p:spPr>
        <p:txBody>
          <a:bodyPr spcFirstLastPara="1" wrap="square" lIns="91400" tIns="45700" rIns="91400" bIns="45700" anchor="t" anchorCtr="0">
            <a:noAutofit/>
          </a:bodyPr>
          <a:lstStyle/>
          <a:p>
            <a:pPr marL="0" lvl="0" indent="0" algn="l" rtl="0">
              <a:spcBef>
                <a:spcPts val="0"/>
              </a:spcBef>
              <a:spcAft>
                <a:spcPts val="0"/>
              </a:spcAft>
              <a:buNone/>
            </a:pPr>
            <a:endParaRPr/>
          </a:p>
        </p:txBody>
      </p:sp>
      <p:sp>
        <p:nvSpPr>
          <p:cNvPr id="434" name="Google Shape;434;g4e9bbeffb0_0_15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1476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E6340-0963-4044-B3B9-2F644F5AA9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5C10551-5A78-334A-8DAF-A0F7DEFD2E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AB0DE8-A386-8045-91B1-866679BC07EA}"/>
              </a:ext>
            </a:extLst>
          </p:cNvPr>
          <p:cNvSpPr>
            <a:spLocks noGrp="1"/>
          </p:cNvSpPr>
          <p:nvPr>
            <p:ph type="dt" sz="half" idx="10"/>
          </p:nvPr>
        </p:nvSpPr>
        <p:spPr/>
        <p:txBody>
          <a:bodyPr/>
          <a:lstStyle/>
          <a:p>
            <a:fld id="{17AB5C1C-6396-A640-B985-AD0D6739E076}" type="datetimeFigureOut">
              <a:rPr lang="en-US" smtClean="0"/>
              <a:t>5/14/19</a:t>
            </a:fld>
            <a:endParaRPr lang="en-US" dirty="0"/>
          </a:p>
        </p:txBody>
      </p:sp>
      <p:sp>
        <p:nvSpPr>
          <p:cNvPr id="5" name="Footer Placeholder 4">
            <a:extLst>
              <a:ext uri="{FF2B5EF4-FFF2-40B4-BE49-F238E27FC236}">
                <a16:creationId xmlns:a16="http://schemas.microsoft.com/office/drawing/2014/main" id="{3A9D628A-FD9E-C24C-8679-BCC20BEE17E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18719E1-BB0F-9144-A8BB-E3FC59237660}"/>
              </a:ext>
            </a:extLst>
          </p:cNvPr>
          <p:cNvSpPr>
            <a:spLocks noGrp="1"/>
          </p:cNvSpPr>
          <p:nvPr>
            <p:ph type="sldNum" sz="quarter" idx="12"/>
          </p:nvPr>
        </p:nvSpPr>
        <p:spPr/>
        <p:txBody>
          <a:bodyPr/>
          <a:lstStyle/>
          <a:p>
            <a:fld id="{1CC8180A-6870-F240-9A14-187F7B40886B}" type="slidenum">
              <a:rPr lang="en-US" smtClean="0"/>
              <a:t>‹#›</a:t>
            </a:fld>
            <a:endParaRPr lang="en-US" dirty="0"/>
          </a:p>
        </p:txBody>
      </p:sp>
    </p:spTree>
    <p:extLst>
      <p:ext uri="{BB962C8B-B14F-4D97-AF65-F5344CB8AC3E}">
        <p14:creationId xmlns:p14="http://schemas.microsoft.com/office/powerpoint/2010/main" val="2438517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EA440-69F0-4345-B358-761DA82A4A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B08197-3B17-634C-A5FE-A5C2983B7CE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D75B5D-6617-B147-9EF9-F33C9437AE99}"/>
              </a:ext>
            </a:extLst>
          </p:cNvPr>
          <p:cNvSpPr>
            <a:spLocks noGrp="1"/>
          </p:cNvSpPr>
          <p:nvPr>
            <p:ph type="dt" sz="half" idx="10"/>
          </p:nvPr>
        </p:nvSpPr>
        <p:spPr/>
        <p:txBody>
          <a:bodyPr/>
          <a:lstStyle/>
          <a:p>
            <a:fld id="{17AB5C1C-6396-A640-B985-AD0D6739E076}" type="datetimeFigureOut">
              <a:rPr lang="en-US" smtClean="0"/>
              <a:t>5/14/19</a:t>
            </a:fld>
            <a:endParaRPr lang="en-US" dirty="0"/>
          </a:p>
        </p:txBody>
      </p:sp>
      <p:sp>
        <p:nvSpPr>
          <p:cNvPr id="5" name="Footer Placeholder 4">
            <a:extLst>
              <a:ext uri="{FF2B5EF4-FFF2-40B4-BE49-F238E27FC236}">
                <a16:creationId xmlns:a16="http://schemas.microsoft.com/office/drawing/2014/main" id="{0CEE9FB3-1DD6-7649-A75A-59045FADC48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64E2A14-7E9E-B348-91AD-EF0A12F5A61E}"/>
              </a:ext>
            </a:extLst>
          </p:cNvPr>
          <p:cNvSpPr>
            <a:spLocks noGrp="1"/>
          </p:cNvSpPr>
          <p:nvPr>
            <p:ph type="sldNum" sz="quarter" idx="12"/>
          </p:nvPr>
        </p:nvSpPr>
        <p:spPr/>
        <p:txBody>
          <a:bodyPr/>
          <a:lstStyle/>
          <a:p>
            <a:fld id="{1CC8180A-6870-F240-9A14-187F7B40886B}" type="slidenum">
              <a:rPr lang="en-US" smtClean="0"/>
              <a:t>‹#›</a:t>
            </a:fld>
            <a:endParaRPr lang="en-US" dirty="0"/>
          </a:p>
        </p:txBody>
      </p:sp>
    </p:spTree>
    <p:extLst>
      <p:ext uri="{BB962C8B-B14F-4D97-AF65-F5344CB8AC3E}">
        <p14:creationId xmlns:p14="http://schemas.microsoft.com/office/powerpoint/2010/main" val="3665478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5E57F5-06FA-434B-B0D2-43CBEDE94D8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0AA68D-D0E9-1D41-8420-47CD310339D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3E080A-15CC-E74D-97A1-F4BA09304A9F}"/>
              </a:ext>
            </a:extLst>
          </p:cNvPr>
          <p:cNvSpPr>
            <a:spLocks noGrp="1"/>
          </p:cNvSpPr>
          <p:nvPr>
            <p:ph type="dt" sz="half" idx="10"/>
          </p:nvPr>
        </p:nvSpPr>
        <p:spPr/>
        <p:txBody>
          <a:bodyPr/>
          <a:lstStyle/>
          <a:p>
            <a:fld id="{17AB5C1C-6396-A640-B985-AD0D6739E076}" type="datetimeFigureOut">
              <a:rPr lang="en-US" smtClean="0"/>
              <a:t>5/14/19</a:t>
            </a:fld>
            <a:endParaRPr lang="en-US" dirty="0"/>
          </a:p>
        </p:txBody>
      </p:sp>
      <p:sp>
        <p:nvSpPr>
          <p:cNvPr id="5" name="Footer Placeholder 4">
            <a:extLst>
              <a:ext uri="{FF2B5EF4-FFF2-40B4-BE49-F238E27FC236}">
                <a16:creationId xmlns:a16="http://schemas.microsoft.com/office/drawing/2014/main" id="{F90D8A48-8FBC-954F-9634-1EA5A2F7F53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9E8A391-24A8-C94F-BA13-C38932315E85}"/>
              </a:ext>
            </a:extLst>
          </p:cNvPr>
          <p:cNvSpPr>
            <a:spLocks noGrp="1"/>
          </p:cNvSpPr>
          <p:nvPr>
            <p:ph type="sldNum" sz="quarter" idx="12"/>
          </p:nvPr>
        </p:nvSpPr>
        <p:spPr/>
        <p:txBody>
          <a:bodyPr/>
          <a:lstStyle/>
          <a:p>
            <a:fld id="{1CC8180A-6870-F240-9A14-187F7B40886B}" type="slidenum">
              <a:rPr lang="en-US" smtClean="0"/>
              <a:t>‹#›</a:t>
            </a:fld>
            <a:endParaRPr lang="en-US" dirty="0"/>
          </a:p>
        </p:txBody>
      </p:sp>
    </p:spTree>
    <p:extLst>
      <p:ext uri="{BB962C8B-B14F-4D97-AF65-F5344CB8AC3E}">
        <p14:creationId xmlns:p14="http://schemas.microsoft.com/office/powerpoint/2010/main" val="3247224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72696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8C737-8D4E-8747-9660-19564E81EE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880BBC-C34A-DC40-AA08-E7BD279A19C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EB539C-07B5-2F4F-9003-D253B53C5954}"/>
              </a:ext>
            </a:extLst>
          </p:cNvPr>
          <p:cNvSpPr>
            <a:spLocks noGrp="1"/>
          </p:cNvSpPr>
          <p:nvPr>
            <p:ph type="dt" sz="half" idx="10"/>
          </p:nvPr>
        </p:nvSpPr>
        <p:spPr/>
        <p:txBody>
          <a:bodyPr/>
          <a:lstStyle/>
          <a:p>
            <a:fld id="{17AB5C1C-6396-A640-B985-AD0D6739E076}" type="datetimeFigureOut">
              <a:rPr lang="en-US" smtClean="0"/>
              <a:t>5/14/19</a:t>
            </a:fld>
            <a:endParaRPr lang="en-US" dirty="0"/>
          </a:p>
        </p:txBody>
      </p:sp>
      <p:sp>
        <p:nvSpPr>
          <p:cNvPr id="5" name="Footer Placeholder 4">
            <a:extLst>
              <a:ext uri="{FF2B5EF4-FFF2-40B4-BE49-F238E27FC236}">
                <a16:creationId xmlns:a16="http://schemas.microsoft.com/office/drawing/2014/main" id="{D73707C2-F7FA-AF40-BE97-6797AD69585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B6AFB9-933C-C54C-87E8-FDF76F6EE3D2}"/>
              </a:ext>
            </a:extLst>
          </p:cNvPr>
          <p:cNvSpPr>
            <a:spLocks noGrp="1"/>
          </p:cNvSpPr>
          <p:nvPr>
            <p:ph type="sldNum" sz="quarter" idx="12"/>
          </p:nvPr>
        </p:nvSpPr>
        <p:spPr/>
        <p:txBody>
          <a:bodyPr/>
          <a:lstStyle/>
          <a:p>
            <a:fld id="{1CC8180A-6870-F240-9A14-187F7B40886B}" type="slidenum">
              <a:rPr lang="en-US" smtClean="0"/>
              <a:t>‹#›</a:t>
            </a:fld>
            <a:endParaRPr lang="en-US" dirty="0"/>
          </a:p>
        </p:txBody>
      </p:sp>
    </p:spTree>
    <p:extLst>
      <p:ext uri="{BB962C8B-B14F-4D97-AF65-F5344CB8AC3E}">
        <p14:creationId xmlns:p14="http://schemas.microsoft.com/office/powerpoint/2010/main" val="926920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9ED09-575C-BF42-BC18-5C08405C28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7F57C7-8E11-C044-9E06-9F199D3ED3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9439E1A-825E-244E-B6F8-C951DBBC9EC2}"/>
              </a:ext>
            </a:extLst>
          </p:cNvPr>
          <p:cNvSpPr>
            <a:spLocks noGrp="1"/>
          </p:cNvSpPr>
          <p:nvPr>
            <p:ph type="dt" sz="half" idx="10"/>
          </p:nvPr>
        </p:nvSpPr>
        <p:spPr/>
        <p:txBody>
          <a:bodyPr/>
          <a:lstStyle/>
          <a:p>
            <a:fld id="{17AB5C1C-6396-A640-B985-AD0D6739E076}" type="datetimeFigureOut">
              <a:rPr lang="en-US" smtClean="0"/>
              <a:t>5/14/19</a:t>
            </a:fld>
            <a:endParaRPr lang="en-US" dirty="0"/>
          </a:p>
        </p:txBody>
      </p:sp>
      <p:sp>
        <p:nvSpPr>
          <p:cNvPr id="5" name="Footer Placeholder 4">
            <a:extLst>
              <a:ext uri="{FF2B5EF4-FFF2-40B4-BE49-F238E27FC236}">
                <a16:creationId xmlns:a16="http://schemas.microsoft.com/office/drawing/2014/main" id="{E1A4B3F0-3D94-FC4E-A882-BF3B87A1FA4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E018B84-46BE-A146-B86F-948424DDDF8C}"/>
              </a:ext>
            </a:extLst>
          </p:cNvPr>
          <p:cNvSpPr>
            <a:spLocks noGrp="1"/>
          </p:cNvSpPr>
          <p:nvPr>
            <p:ph type="sldNum" sz="quarter" idx="12"/>
          </p:nvPr>
        </p:nvSpPr>
        <p:spPr/>
        <p:txBody>
          <a:bodyPr/>
          <a:lstStyle/>
          <a:p>
            <a:fld id="{1CC8180A-6870-F240-9A14-187F7B40886B}" type="slidenum">
              <a:rPr lang="en-US" smtClean="0"/>
              <a:t>‹#›</a:t>
            </a:fld>
            <a:endParaRPr lang="en-US" dirty="0"/>
          </a:p>
        </p:txBody>
      </p:sp>
    </p:spTree>
    <p:extLst>
      <p:ext uri="{BB962C8B-B14F-4D97-AF65-F5344CB8AC3E}">
        <p14:creationId xmlns:p14="http://schemas.microsoft.com/office/powerpoint/2010/main" val="4118580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40D3C-172A-D74E-BCF2-25D1157AA5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469654-7486-2949-B248-C5CDA0E7175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DD900C-6964-5749-8437-8C5DEA06E4E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D2039C-C9EC-EF4E-AE6D-310FFF5C9468}"/>
              </a:ext>
            </a:extLst>
          </p:cNvPr>
          <p:cNvSpPr>
            <a:spLocks noGrp="1"/>
          </p:cNvSpPr>
          <p:nvPr>
            <p:ph type="dt" sz="half" idx="10"/>
          </p:nvPr>
        </p:nvSpPr>
        <p:spPr/>
        <p:txBody>
          <a:bodyPr/>
          <a:lstStyle/>
          <a:p>
            <a:fld id="{17AB5C1C-6396-A640-B985-AD0D6739E076}" type="datetimeFigureOut">
              <a:rPr lang="en-US" smtClean="0"/>
              <a:t>5/14/19</a:t>
            </a:fld>
            <a:endParaRPr lang="en-US" dirty="0"/>
          </a:p>
        </p:txBody>
      </p:sp>
      <p:sp>
        <p:nvSpPr>
          <p:cNvPr id="6" name="Footer Placeholder 5">
            <a:extLst>
              <a:ext uri="{FF2B5EF4-FFF2-40B4-BE49-F238E27FC236}">
                <a16:creationId xmlns:a16="http://schemas.microsoft.com/office/drawing/2014/main" id="{A875299E-3675-394C-83CF-C91FAAB84EA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90D06AD-AFF2-464C-93FD-0981D68CD5ED}"/>
              </a:ext>
            </a:extLst>
          </p:cNvPr>
          <p:cNvSpPr>
            <a:spLocks noGrp="1"/>
          </p:cNvSpPr>
          <p:nvPr>
            <p:ph type="sldNum" sz="quarter" idx="12"/>
          </p:nvPr>
        </p:nvSpPr>
        <p:spPr/>
        <p:txBody>
          <a:bodyPr/>
          <a:lstStyle/>
          <a:p>
            <a:fld id="{1CC8180A-6870-F240-9A14-187F7B40886B}" type="slidenum">
              <a:rPr lang="en-US" smtClean="0"/>
              <a:t>‹#›</a:t>
            </a:fld>
            <a:endParaRPr lang="en-US" dirty="0"/>
          </a:p>
        </p:txBody>
      </p:sp>
    </p:spTree>
    <p:extLst>
      <p:ext uri="{BB962C8B-B14F-4D97-AF65-F5344CB8AC3E}">
        <p14:creationId xmlns:p14="http://schemas.microsoft.com/office/powerpoint/2010/main" val="900362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5A257-C441-1C40-9FE3-1C5332015F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C2192E-36D6-094F-8AA9-09CA7DE2E1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55C33FC-3E05-674D-8487-0BEBC5BC2AC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DD9A64-4852-9F43-9EC1-2B7A48A507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BB9DC31-2382-8240-8809-FFFF2C22353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0607D2-8C5A-9149-AC09-A1F3C3C3D4B3}"/>
              </a:ext>
            </a:extLst>
          </p:cNvPr>
          <p:cNvSpPr>
            <a:spLocks noGrp="1"/>
          </p:cNvSpPr>
          <p:nvPr>
            <p:ph type="dt" sz="half" idx="10"/>
          </p:nvPr>
        </p:nvSpPr>
        <p:spPr/>
        <p:txBody>
          <a:bodyPr/>
          <a:lstStyle/>
          <a:p>
            <a:fld id="{17AB5C1C-6396-A640-B985-AD0D6739E076}" type="datetimeFigureOut">
              <a:rPr lang="en-US" smtClean="0"/>
              <a:t>5/14/19</a:t>
            </a:fld>
            <a:endParaRPr lang="en-US" dirty="0"/>
          </a:p>
        </p:txBody>
      </p:sp>
      <p:sp>
        <p:nvSpPr>
          <p:cNvPr id="8" name="Footer Placeholder 7">
            <a:extLst>
              <a:ext uri="{FF2B5EF4-FFF2-40B4-BE49-F238E27FC236}">
                <a16:creationId xmlns:a16="http://schemas.microsoft.com/office/drawing/2014/main" id="{6A3F3F53-D69B-F847-9788-6A3874E69D2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4557BEC-30CF-294E-B96E-AEF9C8E49B62}"/>
              </a:ext>
            </a:extLst>
          </p:cNvPr>
          <p:cNvSpPr>
            <a:spLocks noGrp="1"/>
          </p:cNvSpPr>
          <p:nvPr>
            <p:ph type="sldNum" sz="quarter" idx="12"/>
          </p:nvPr>
        </p:nvSpPr>
        <p:spPr/>
        <p:txBody>
          <a:bodyPr/>
          <a:lstStyle/>
          <a:p>
            <a:fld id="{1CC8180A-6870-F240-9A14-187F7B40886B}" type="slidenum">
              <a:rPr lang="en-US" smtClean="0"/>
              <a:t>‹#›</a:t>
            </a:fld>
            <a:endParaRPr lang="en-US" dirty="0"/>
          </a:p>
        </p:txBody>
      </p:sp>
    </p:spTree>
    <p:extLst>
      <p:ext uri="{BB962C8B-B14F-4D97-AF65-F5344CB8AC3E}">
        <p14:creationId xmlns:p14="http://schemas.microsoft.com/office/powerpoint/2010/main" val="2777137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2840F-DAC2-8945-8031-CFB0D232B91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5CB3EF-2937-A340-B23D-18D0EE9F18F7}"/>
              </a:ext>
            </a:extLst>
          </p:cNvPr>
          <p:cNvSpPr>
            <a:spLocks noGrp="1"/>
          </p:cNvSpPr>
          <p:nvPr>
            <p:ph type="dt" sz="half" idx="10"/>
          </p:nvPr>
        </p:nvSpPr>
        <p:spPr/>
        <p:txBody>
          <a:bodyPr/>
          <a:lstStyle/>
          <a:p>
            <a:fld id="{17AB5C1C-6396-A640-B985-AD0D6739E076}" type="datetimeFigureOut">
              <a:rPr lang="en-US" smtClean="0"/>
              <a:t>5/14/19</a:t>
            </a:fld>
            <a:endParaRPr lang="en-US" dirty="0"/>
          </a:p>
        </p:txBody>
      </p:sp>
      <p:sp>
        <p:nvSpPr>
          <p:cNvPr id="4" name="Footer Placeholder 3">
            <a:extLst>
              <a:ext uri="{FF2B5EF4-FFF2-40B4-BE49-F238E27FC236}">
                <a16:creationId xmlns:a16="http://schemas.microsoft.com/office/drawing/2014/main" id="{51F3C971-784A-7D43-89EB-79F0E603D92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D885AFE-30A6-E547-AA8A-8249902CFB51}"/>
              </a:ext>
            </a:extLst>
          </p:cNvPr>
          <p:cNvSpPr>
            <a:spLocks noGrp="1"/>
          </p:cNvSpPr>
          <p:nvPr>
            <p:ph type="sldNum" sz="quarter" idx="12"/>
          </p:nvPr>
        </p:nvSpPr>
        <p:spPr/>
        <p:txBody>
          <a:bodyPr/>
          <a:lstStyle/>
          <a:p>
            <a:fld id="{1CC8180A-6870-F240-9A14-187F7B40886B}" type="slidenum">
              <a:rPr lang="en-US" smtClean="0"/>
              <a:t>‹#›</a:t>
            </a:fld>
            <a:endParaRPr lang="en-US" dirty="0"/>
          </a:p>
        </p:txBody>
      </p:sp>
    </p:spTree>
    <p:extLst>
      <p:ext uri="{BB962C8B-B14F-4D97-AF65-F5344CB8AC3E}">
        <p14:creationId xmlns:p14="http://schemas.microsoft.com/office/powerpoint/2010/main" val="843568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E8294E-71A1-0D48-9C68-9FFA887FD544}"/>
              </a:ext>
            </a:extLst>
          </p:cNvPr>
          <p:cNvSpPr>
            <a:spLocks noGrp="1"/>
          </p:cNvSpPr>
          <p:nvPr>
            <p:ph type="dt" sz="half" idx="10"/>
          </p:nvPr>
        </p:nvSpPr>
        <p:spPr/>
        <p:txBody>
          <a:bodyPr/>
          <a:lstStyle/>
          <a:p>
            <a:fld id="{17AB5C1C-6396-A640-B985-AD0D6739E076}" type="datetimeFigureOut">
              <a:rPr lang="en-US" smtClean="0"/>
              <a:t>5/14/19</a:t>
            </a:fld>
            <a:endParaRPr lang="en-US" dirty="0"/>
          </a:p>
        </p:txBody>
      </p:sp>
      <p:sp>
        <p:nvSpPr>
          <p:cNvPr id="3" name="Footer Placeholder 2">
            <a:extLst>
              <a:ext uri="{FF2B5EF4-FFF2-40B4-BE49-F238E27FC236}">
                <a16:creationId xmlns:a16="http://schemas.microsoft.com/office/drawing/2014/main" id="{F2406F53-73E4-AC4F-99BC-F4848B51079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5B26B6A-BA24-4340-B68C-4C334B42FC7F}"/>
              </a:ext>
            </a:extLst>
          </p:cNvPr>
          <p:cNvSpPr>
            <a:spLocks noGrp="1"/>
          </p:cNvSpPr>
          <p:nvPr>
            <p:ph type="sldNum" sz="quarter" idx="12"/>
          </p:nvPr>
        </p:nvSpPr>
        <p:spPr/>
        <p:txBody>
          <a:bodyPr/>
          <a:lstStyle/>
          <a:p>
            <a:fld id="{1CC8180A-6870-F240-9A14-187F7B40886B}" type="slidenum">
              <a:rPr lang="en-US" smtClean="0"/>
              <a:t>‹#›</a:t>
            </a:fld>
            <a:endParaRPr lang="en-US" dirty="0"/>
          </a:p>
        </p:txBody>
      </p:sp>
    </p:spTree>
    <p:extLst>
      <p:ext uri="{BB962C8B-B14F-4D97-AF65-F5344CB8AC3E}">
        <p14:creationId xmlns:p14="http://schemas.microsoft.com/office/powerpoint/2010/main" val="881249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75F74-A05B-8D47-B761-7126586472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822381-3630-A446-AE19-6D92C2E339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086599-FF39-784F-A369-31BE6E5428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5A4B5B9-0391-BB4F-BC98-068FDB512411}"/>
              </a:ext>
            </a:extLst>
          </p:cNvPr>
          <p:cNvSpPr>
            <a:spLocks noGrp="1"/>
          </p:cNvSpPr>
          <p:nvPr>
            <p:ph type="dt" sz="half" idx="10"/>
          </p:nvPr>
        </p:nvSpPr>
        <p:spPr/>
        <p:txBody>
          <a:bodyPr/>
          <a:lstStyle/>
          <a:p>
            <a:fld id="{17AB5C1C-6396-A640-B985-AD0D6739E076}" type="datetimeFigureOut">
              <a:rPr lang="en-US" smtClean="0"/>
              <a:t>5/14/19</a:t>
            </a:fld>
            <a:endParaRPr lang="en-US" dirty="0"/>
          </a:p>
        </p:txBody>
      </p:sp>
      <p:sp>
        <p:nvSpPr>
          <p:cNvPr id="6" name="Footer Placeholder 5">
            <a:extLst>
              <a:ext uri="{FF2B5EF4-FFF2-40B4-BE49-F238E27FC236}">
                <a16:creationId xmlns:a16="http://schemas.microsoft.com/office/drawing/2014/main" id="{B1C3FFDC-7C18-CE4F-B673-7A2A71FA622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DD89989-577D-9644-B9ED-BDA7C6B117EC}"/>
              </a:ext>
            </a:extLst>
          </p:cNvPr>
          <p:cNvSpPr>
            <a:spLocks noGrp="1"/>
          </p:cNvSpPr>
          <p:nvPr>
            <p:ph type="sldNum" sz="quarter" idx="12"/>
          </p:nvPr>
        </p:nvSpPr>
        <p:spPr/>
        <p:txBody>
          <a:bodyPr/>
          <a:lstStyle/>
          <a:p>
            <a:fld id="{1CC8180A-6870-F240-9A14-187F7B40886B}" type="slidenum">
              <a:rPr lang="en-US" smtClean="0"/>
              <a:t>‹#›</a:t>
            </a:fld>
            <a:endParaRPr lang="en-US" dirty="0"/>
          </a:p>
        </p:txBody>
      </p:sp>
    </p:spTree>
    <p:extLst>
      <p:ext uri="{BB962C8B-B14F-4D97-AF65-F5344CB8AC3E}">
        <p14:creationId xmlns:p14="http://schemas.microsoft.com/office/powerpoint/2010/main" val="2968257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20CB0-7627-2740-942D-42E2B06685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E46500-825D-DE48-B3F7-20B333B542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665E9B0-1E0D-FF48-AD67-81C44A2640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3266348-2BFC-C540-87F6-79CAC10B1702}"/>
              </a:ext>
            </a:extLst>
          </p:cNvPr>
          <p:cNvSpPr>
            <a:spLocks noGrp="1"/>
          </p:cNvSpPr>
          <p:nvPr>
            <p:ph type="dt" sz="half" idx="10"/>
          </p:nvPr>
        </p:nvSpPr>
        <p:spPr/>
        <p:txBody>
          <a:bodyPr/>
          <a:lstStyle/>
          <a:p>
            <a:fld id="{17AB5C1C-6396-A640-B985-AD0D6739E076}" type="datetimeFigureOut">
              <a:rPr lang="en-US" smtClean="0"/>
              <a:t>5/14/19</a:t>
            </a:fld>
            <a:endParaRPr lang="en-US" dirty="0"/>
          </a:p>
        </p:txBody>
      </p:sp>
      <p:sp>
        <p:nvSpPr>
          <p:cNvPr id="6" name="Footer Placeholder 5">
            <a:extLst>
              <a:ext uri="{FF2B5EF4-FFF2-40B4-BE49-F238E27FC236}">
                <a16:creationId xmlns:a16="http://schemas.microsoft.com/office/drawing/2014/main" id="{05AD38EB-CA44-7F41-9937-A684B22FC26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56018D5-E53A-874B-BDCE-9E59AC260587}"/>
              </a:ext>
            </a:extLst>
          </p:cNvPr>
          <p:cNvSpPr>
            <a:spLocks noGrp="1"/>
          </p:cNvSpPr>
          <p:nvPr>
            <p:ph type="sldNum" sz="quarter" idx="12"/>
          </p:nvPr>
        </p:nvSpPr>
        <p:spPr/>
        <p:txBody>
          <a:bodyPr/>
          <a:lstStyle/>
          <a:p>
            <a:fld id="{1CC8180A-6870-F240-9A14-187F7B40886B}" type="slidenum">
              <a:rPr lang="en-US" smtClean="0"/>
              <a:t>‹#›</a:t>
            </a:fld>
            <a:endParaRPr lang="en-US" dirty="0"/>
          </a:p>
        </p:txBody>
      </p:sp>
    </p:spTree>
    <p:extLst>
      <p:ext uri="{BB962C8B-B14F-4D97-AF65-F5344CB8AC3E}">
        <p14:creationId xmlns:p14="http://schemas.microsoft.com/office/powerpoint/2010/main" val="3967412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233345-934E-9242-BBA6-E7F1D33705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89A503-505E-4B49-92FC-D69A162891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5E99C4-FE9C-0146-874C-320305A190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AB5C1C-6396-A640-B985-AD0D6739E076}" type="datetimeFigureOut">
              <a:rPr lang="en-US" smtClean="0"/>
              <a:t>5/14/19</a:t>
            </a:fld>
            <a:endParaRPr lang="en-US" dirty="0"/>
          </a:p>
        </p:txBody>
      </p:sp>
      <p:sp>
        <p:nvSpPr>
          <p:cNvPr id="5" name="Footer Placeholder 4">
            <a:extLst>
              <a:ext uri="{FF2B5EF4-FFF2-40B4-BE49-F238E27FC236}">
                <a16:creationId xmlns:a16="http://schemas.microsoft.com/office/drawing/2014/main" id="{9B98F168-A25D-6D4E-B5B5-0275941F06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685170E-6DAE-CC47-A312-A843E0F1C4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C8180A-6870-F240-9A14-187F7B40886B}" type="slidenum">
              <a:rPr lang="en-US" smtClean="0"/>
              <a:t>‹#›</a:t>
            </a:fld>
            <a:endParaRPr lang="en-US" dirty="0"/>
          </a:p>
        </p:txBody>
      </p:sp>
    </p:spTree>
    <p:extLst>
      <p:ext uri="{BB962C8B-B14F-4D97-AF65-F5344CB8AC3E}">
        <p14:creationId xmlns:p14="http://schemas.microsoft.com/office/powerpoint/2010/main" val="27797527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2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4EA6D-FE60-4A4C-8CB4-3A1B7F4B83EF}"/>
              </a:ext>
            </a:extLst>
          </p:cNvPr>
          <p:cNvSpPr>
            <a:spLocks noGrp="1"/>
          </p:cNvSpPr>
          <p:nvPr>
            <p:ph type="ctrTitle"/>
          </p:nvPr>
        </p:nvSpPr>
        <p:spPr>
          <a:xfrm>
            <a:off x="0" y="272375"/>
            <a:ext cx="7162800" cy="2003898"/>
          </a:xfrm>
        </p:spPr>
        <p:txBody>
          <a:bodyPr rIns="91440">
            <a:noAutofit/>
          </a:bodyPr>
          <a:lstStyle/>
          <a:p>
            <a:r>
              <a:rPr lang="en-US" sz="4800" b="1" dirty="0">
                <a:solidFill>
                  <a:schemeClr val="bg1"/>
                </a:solidFill>
                <a:latin typeface="Century Gothic" panose="020B0502020202020204" pitchFamily="34" charset="0"/>
              </a:rPr>
              <a:t>Equity-minded Teaching &amp; Learning Institutes </a:t>
            </a:r>
          </a:p>
        </p:txBody>
      </p:sp>
      <p:sp>
        <p:nvSpPr>
          <p:cNvPr id="3" name="Subtitle 2">
            <a:extLst>
              <a:ext uri="{FF2B5EF4-FFF2-40B4-BE49-F238E27FC236}">
                <a16:creationId xmlns:a16="http://schemas.microsoft.com/office/drawing/2014/main" id="{C14C9F36-E3D2-C64D-944C-C5162A421122}"/>
              </a:ext>
            </a:extLst>
          </p:cNvPr>
          <p:cNvSpPr>
            <a:spLocks noGrp="1"/>
          </p:cNvSpPr>
          <p:nvPr>
            <p:ph type="subTitle" idx="1"/>
          </p:nvPr>
        </p:nvSpPr>
        <p:spPr>
          <a:xfrm>
            <a:off x="1384738" y="2449911"/>
            <a:ext cx="4393324" cy="766581"/>
          </a:xfrm>
        </p:spPr>
        <p:txBody>
          <a:bodyPr>
            <a:normAutofit/>
          </a:bodyPr>
          <a:lstStyle/>
          <a:p>
            <a:r>
              <a:rPr lang="en-US" sz="3200" b="1" dirty="0">
                <a:solidFill>
                  <a:schemeClr val="bg1"/>
                </a:solidFill>
                <a:latin typeface="Century Gothic" panose="020B0502020202020204" pitchFamily="34" charset="0"/>
              </a:rPr>
              <a:t>Cuyamaca College</a:t>
            </a:r>
          </a:p>
        </p:txBody>
      </p:sp>
    </p:spTree>
    <p:extLst>
      <p:ext uri="{BB962C8B-B14F-4D97-AF65-F5344CB8AC3E}">
        <p14:creationId xmlns:p14="http://schemas.microsoft.com/office/powerpoint/2010/main" val="1918440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t="-17000" b="-10000"/>
          </a:stretch>
        </a:blipFill>
        <a:effectLst/>
      </p:bgPr>
    </p:bg>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86751" y="351818"/>
            <a:ext cx="9064731" cy="1184464"/>
          </a:xfrm>
          <a:prstGeom prst="rect">
            <a:avLst/>
          </a:prstGeom>
        </p:spPr>
        <p:txBody>
          <a:bodyPr spcFirstLastPara="1" vert="horz" wrap="square" lIns="121900" tIns="121900" rIns="121900" bIns="121900" rtlCol="0" anchor="t" anchorCtr="0">
            <a:noAutofit/>
          </a:bodyPr>
          <a:lstStyle/>
          <a:p>
            <a:r>
              <a:rPr lang="en" sz="5400" b="1" dirty="0">
                <a:ln>
                  <a:solidFill>
                    <a:schemeClr val="accent1"/>
                  </a:solidFill>
                </a:ln>
                <a:solidFill>
                  <a:schemeClr val="bg1"/>
                </a:solidFill>
                <a:latin typeface="Century Gothic" panose="020B0502020202020204" pitchFamily="34" charset="0"/>
              </a:rPr>
              <a:t>Integrating Student Equity</a:t>
            </a:r>
            <a:endParaRPr sz="5400" b="1" dirty="0">
              <a:ln>
                <a:solidFill>
                  <a:schemeClr val="accent1"/>
                </a:solidFill>
              </a:ln>
              <a:solidFill>
                <a:schemeClr val="bg1"/>
              </a:solidFill>
              <a:latin typeface="Century Gothic" panose="020B0502020202020204" pitchFamily="34" charset="0"/>
            </a:endParaRPr>
          </a:p>
        </p:txBody>
      </p:sp>
      <p:sp>
        <p:nvSpPr>
          <p:cNvPr id="64" name="Google Shape;64;p14"/>
          <p:cNvSpPr/>
          <p:nvPr/>
        </p:nvSpPr>
        <p:spPr>
          <a:xfrm>
            <a:off x="170833" y="2554233"/>
            <a:ext cx="9666800" cy="2168000"/>
          </a:xfrm>
          <a:prstGeom prst="rightArrow">
            <a:avLst>
              <a:gd name="adj1" fmla="val 50000"/>
              <a:gd name="adj2" fmla="val 50000"/>
            </a:avLst>
          </a:prstGeom>
          <a:solidFill>
            <a:srgbClr val="0070C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65" name="Google Shape;65;p14"/>
          <p:cNvSpPr txBox="1"/>
          <p:nvPr/>
        </p:nvSpPr>
        <p:spPr>
          <a:xfrm>
            <a:off x="-144900" y="4359467"/>
            <a:ext cx="1661600" cy="763600"/>
          </a:xfrm>
          <a:prstGeom prst="rect">
            <a:avLst/>
          </a:prstGeom>
          <a:noFill/>
          <a:ln>
            <a:noFill/>
          </a:ln>
        </p:spPr>
        <p:txBody>
          <a:bodyPr spcFirstLastPara="1" wrap="square" lIns="121900" tIns="121900" rIns="121900" bIns="121900" anchor="t" anchorCtr="0">
            <a:noAutofit/>
          </a:bodyPr>
          <a:lstStyle/>
          <a:p>
            <a:pPr algn="ctr"/>
            <a:r>
              <a:rPr lang="en" sz="2000" dirty="0">
                <a:solidFill>
                  <a:schemeClr val="bg1"/>
                </a:solidFill>
                <a:latin typeface="Century Gothic" panose="020B0502020202020204" pitchFamily="34" charset="0"/>
              </a:rPr>
              <a:t>Defining Equity </a:t>
            </a:r>
            <a:endParaRPr sz="2000" dirty="0">
              <a:solidFill>
                <a:schemeClr val="bg1"/>
              </a:solidFill>
              <a:latin typeface="Century Gothic" panose="020B0502020202020204" pitchFamily="34" charset="0"/>
            </a:endParaRPr>
          </a:p>
        </p:txBody>
      </p:sp>
      <p:sp>
        <p:nvSpPr>
          <p:cNvPr id="66" name="Google Shape;66;p14"/>
          <p:cNvSpPr txBox="1"/>
          <p:nvPr/>
        </p:nvSpPr>
        <p:spPr>
          <a:xfrm>
            <a:off x="183567" y="2126245"/>
            <a:ext cx="2630466" cy="763600"/>
          </a:xfrm>
          <a:prstGeom prst="rect">
            <a:avLst/>
          </a:prstGeom>
          <a:noFill/>
          <a:ln>
            <a:noFill/>
          </a:ln>
        </p:spPr>
        <p:txBody>
          <a:bodyPr spcFirstLastPara="1" wrap="square" lIns="121900" tIns="121900" rIns="121900" bIns="121900" anchor="t" anchorCtr="0">
            <a:noAutofit/>
          </a:bodyPr>
          <a:lstStyle/>
          <a:p>
            <a:pPr algn="ctr"/>
            <a:r>
              <a:rPr lang="en" sz="2000" dirty="0">
                <a:solidFill>
                  <a:schemeClr val="bg1"/>
                </a:solidFill>
                <a:latin typeface="Century Gothic" panose="020B0502020202020204" pitchFamily="34" charset="0"/>
              </a:rPr>
              <a:t>Institutionalizing Equity</a:t>
            </a:r>
            <a:endParaRPr sz="2000" dirty="0">
              <a:solidFill>
                <a:schemeClr val="bg1"/>
              </a:solidFill>
              <a:latin typeface="Century Gothic" panose="020B0502020202020204" pitchFamily="34" charset="0"/>
            </a:endParaRPr>
          </a:p>
        </p:txBody>
      </p:sp>
      <p:sp>
        <p:nvSpPr>
          <p:cNvPr id="67" name="Google Shape;67;p14"/>
          <p:cNvSpPr txBox="1"/>
          <p:nvPr/>
        </p:nvSpPr>
        <p:spPr>
          <a:xfrm>
            <a:off x="1490433" y="4287843"/>
            <a:ext cx="2622000" cy="1084892"/>
          </a:xfrm>
          <a:prstGeom prst="rect">
            <a:avLst/>
          </a:prstGeom>
          <a:noFill/>
          <a:ln>
            <a:noFill/>
          </a:ln>
        </p:spPr>
        <p:txBody>
          <a:bodyPr spcFirstLastPara="1" wrap="square" lIns="121900" tIns="121900" rIns="121900" bIns="121900" anchor="t" anchorCtr="0">
            <a:noAutofit/>
          </a:bodyPr>
          <a:lstStyle/>
          <a:p>
            <a:pPr algn="ctr"/>
            <a:r>
              <a:rPr lang="en" sz="2000" dirty="0">
                <a:solidFill>
                  <a:schemeClr val="bg1"/>
                </a:solidFill>
                <a:latin typeface="Century Gothic" panose="020B0502020202020204" pitchFamily="34" charset="0"/>
              </a:rPr>
              <a:t>Why Race?</a:t>
            </a:r>
            <a:endParaRPr sz="2000" dirty="0">
              <a:solidFill>
                <a:schemeClr val="bg1"/>
              </a:solidFill>
              <a:latin typeface="Century Gothic" panose="020B0502020202020204" pitchFamily="34" charset="0"/>
            </a:endParaRPr>
          </a:p>
          <a:p>
            <a:pPr algn="ctr"/>
            <a:r>
              <a:rPr lang="en" sz="2000" dirty="0">
                <a:solidFill>
                  <a:schemeClr val="bg1"/>
                </a:solidFill>
                <a:latin typeface="Century Gothic" panose="020B0502020202020204" pitchFamily="34" charset="0"/>
              </a:rPr>
              <a:t>Race Consciousness</a:t>
            </a:r>
            <a:endParaRPr sz="2000" dirty="0">
              <a:solidFill>
                <a:schemeClr val="bg1"/>
              </a:solidFill>
              <a:latin typeface="Century Gothic" panose="020B0502020202020204" pitchFamily="34" charset="0"/>
            </a:endParaRPr>
          </a:p>
        </p:txBody>
      </p:sp>
      <p:sp>
        <p:nvSpPr>
          <p:cNvPr id="68" name="Google Shape;68;p14"/>
          <p:cNvSpPr txBox="1"/>
          <p:nvPr/>
        </p:nvSpPr>
        <p:spPr>
          <a:xfrm>
            <a:off x="2934800" y="2230354"/>
            <a:ext cx="3161200" cy="763600"/>
          </a:xfrm>
          <a:prstGeom prst="rect">
            <a:avLst/>
          </a:prstGeom>
          <a:noFill/>
          <a:ln>
            <a:noFill/>
          </a:ln>
        </p:spPr>
        <p:txBody>
          <a:bodyPr spcFirstLastPara="1" wrap="square" lIns="121900" tIns="121900" rIns="121900" bIns="121900" anchor="t" anchorCtr="0">
            <a:noAutofit/>
          </a:bodyPr>
          <a:lstStyle/>
          <a:p>
            <a:pPr algn="ctr"/>
            <a:r>
              <a:rPr lang="en" dirty="0">
                <a:solidFill>
                  <a:schemeClr val="bg1"/>
                </a:solidFill>
                <a:latin typeface="Century Gothic" panose="020B0502020202020204" pitchFamily="34" charset="0"/>
              </a:rPr>
              <a:t>Intersection of Equity and Institutional Effectiveness</a:t>
            </a:r>
            <a:endParaRPr dirty="0">
              <a:solidFill>
                <a:schemeClr val="bg1"/>
              </a:solidFill>
              <a:latin typeface="Century Gothic" panose="020B0502020202020204" pitchFamily="34" charset="0"/>
            </a:endParaRPr>
          </a:p>
        </p:txBody>
      </p:sp>
      <p:sp>
        <p:nvSpPr>
          <p:cNvPr id="69" name="Google Shape;69;p14"/>
          <p:cNvSpPr txBox="1"/>
          <p:nvPr/>
        </p:nvSpPr>
        <p:spPr>
          <a:xfrm>
            <a:off x="5118536" y="4255357"/>
            <a:ext cx="2640333" cy="790755"/>
          </a:xfrm>
          <a:prstGeom prst="rect">
            <a:avLst/>
          </a:prstGeom>
          <a:noFill/>
          <a:ln>
            <a:noFill/>
          </a:ln>
        </p:spPr>
        <p:txBody>
          <a:bodyPr spcFirstLastPara="1" wrap="square" lIns="121900" tIns="121900" rIns="121900" bIns="121900" anchor="t" anchorCtr="0">
            <a:noAutofit/>
          </a:bodyPr>
          <a:lstStyle/>
          <a:p>
            <a:pPr algn="ctr"/>
            <a:r>
              <a:rPr lang="en" sz="2000" dirty="0">
                <a:solidFill>
                  <a:schemeClr val="bg1"/>
                </a:solidFill>
                <a:latin typeface="Century Gothic" panose="020B0502020202020204" pitchFamily="34" charset="0"/>
              </a:rPr>
              <a:t>Practitioner Level Focus </a:t>
            </a:r>
            <a:endParaRPr sz="2000" dirty="0">
              <a:solidFill>
                <a:schemeClr val="bg1"/>
              </a:solidFill>
              <a:latin typeface="Century Gothic" panose="020B0502020202020204" pitchFamily="34" charset="0"/>
            </a:endParaRPr>
          </a:p>
        </p:txBody>
      </p:sp>
      <p:sp>
        <p:nvSpPr>
          <p:cNvPr id="70" name="Google Shape;70;p14"/>
          <p:cNvSpPr txBox="1"/>
          <p:nvPr/>
        </p:nvSpPr>
        <p:spPr>
          <a:xfrm>
            <a:off x="6096000" y="2126012"/>
            <a:ext cx="2884681" cy="763832"/>
          </a:xfrm>
          <a:prstGeom prst="rect">
            <a:avLst/>
          </a:prstGeom>
          <a:noFill/>
          <a:ln>
            <a:noFill/>
          </a:ln>
        </p:spPr>
        <p:txBody>
          <a:bodyPr spcFirstLastPara="1" wrap="square" lIns="121900" tIns="121900" rIns="121900" bIns="121900" anchor="t" anchorCtr="0">
            <a:noAutofit/>
          </a:bodyPr>
          <a:lstStyle/>
          <a:p>
            <a:pPr algn="ctr"/>
            <a:r>
              <a:rPr lang="en" sz="2000" dirty="0">
                <a:solidFill>
                  <a:schemeClr val="bg1"/>
                </a:solidFill>
                <a:latin typeface="Century Gothic" panose="020B0502020202020204" pitchFamily="34" charset="0"/>
              </a:rPr>
              <a:t>Decision-making </a:t>
            </a:r>
          </a:p>
          <a:p>
            <a:pPr algn="ctr"/>
            <a:r>
              <a:rPr lang="en" sz="2000" dirty="0">
                <a:solidFill>
                  <a:schemeClr val="bg1"/>
                </a:solidFill>
                <a:latin typeface="Century Gothic" panose="020B0502020202020204" pitchFamily="34" charset="0"/>
              </a:rPr>
              <a:t>Focus</a:t>
            </a:r>
            <a:endParaRPr sz="2000" dirty="0">
              <a:solidFill>
                <a:schemeClr val="bg1"/>
              </a:solidFill>
              <a:latin typeface="Century Gothic" panose="020B0502020202020204" pitchFamily="34" charset="0"/>
            </a:endParaRPr>
          </a:p>
        </p:txBody>
      </p:sp>
      <p:sp>
        <p:nvSpPr>
          <p:cNvPr id="71" name="Google Shape;71;p14"/>
          <p:cNvSpPr txBox="1"/>
          <p:nvPr/>
        </p:nvSpPr>
        <p:spPr>
          <a:xfrm>
            <a:off x="9954300" y="2686331"/>
            <a:ext cx="2108800" cy="2035901"/>
          </a:xfrm>
          <a:prstGeom prst="rect">
            <a:avLst/>
          </a:prstGeom>
          <a:solidFill>
            <a:srgbClr val="C9DAF8"/>
          </a:solidFill>
          <a:ln>
            <a:noFill/>
          </a:ln>
        </p:spPr>
        <p:txBody>
          <a:bodyPr spcFirstLastPara="1" wrap="square" lIns="121900" tIns="121900" rIns="121900" bIns="121900" anchor="t" anchorCtr="0">
            <a:noAutofit/>
          </a:bodyPr>
          <a:lstStyle/>
          <a:p>
            <a:pPr algn="ctr"/>
            <a:r>
              <a:rPr lang="en-US" b="1" dirty="0">
                <a:latin typeface="Century Gothic" panose="020B0502020202020204" pitchFamily="34" charset="0"/>
                <a:ea typeface="Montserrat"/>
                <a:cs typeface="Montserrat"/>
                <a:sym typeface="Montserrat"/>
              </a:rPr>
              <a:t>Shifting</a:t>
            </a:r>
            <a:r>
              <a:rPr lang="en" b="1" dirty="0">
                <a:latin typeface="Century Gothic" panose="020B0502020202020204" pitchFamily="34" charset="0"/>
                <a:ea typeface="Montserrat"/>
                <a:cs typeface="Montserrat"/>
                <a:sym typeface="Montserrat"/>
              </a:rPr>
              <a:t> an antiquated Student Equity approach from programmatic to institution-wide</a:t>
            </a:r>
            <a:endParaRPr b="1" dirty="0">
              <a:latin typeface="Century Gothic" panose="020B0502020202020204" pitchFamily="34" charset="0"/>
              <a:ea typeface="Montserrat"/>
              <a:cs typeface="Montserrat"/>
              <a:sym typeface="Montserrat"/>
            </a:endParaRPr>
          </a:p>
        </p:txBody>
      </p:sp>
      <p:cxnSp>
        <p:nvCxnSpPr>
          <p:cNvPr id="72" name="Google Shape;72;p14"/>
          <p:cNvCxnSpPr>
            <a:cxnSpLocks/>
            <a:stCxn id="65" idx="0"/>
            <a:endCxn id="66" idx="2"/>
          </p:cNvCxnSpPr>
          <p:nvPr/>
        </p:nvCxnSpPr>
        <p:spPr>
          <a:xfrm rot="5400000" flipH="1" flipV="1">
            <a:off x="357539" y="3218206"/>
            <a:ext cx="1469622" cy="812900"/>
          </a:xfrm>
          <a:prstGeom prst="curvedConnector3">
            <a:avLst>
              <a:gd name="adj1" fmla="val 50000"/>
            </a:avLst>
          </a:prstGeom>
          <a:noFill/>
          <a:ln w="38100" cap="flat" cmpd="sng">
            <a:solidFill>
              <a:srgbClr val="CCCCCC"/>
            </a:solidFill>
            <a:prstDash val="solid"/>
            <a:round/>
            <a:headEnd type="none" w="med" len="med"/>
            <a:tailEnd type="none" w="med" len="med"/>
          </a:ln>
        </p:spPr>
      </p:cxnSp>
      <p:cxnSp>
        <p:nvCxnSpPr>
          <p:cNvPr id="73" name="Google Shape;73;p14"/>
          <p:cNvCxnSpPr>
            <a:cxnSpLocks/>
            <a:stCxn id="66" idx="2"/>
            <a:endCxn id="67" idx="0"/>
          </p:cNvCxnSpPr>
          <p:nvPr/>
        </p:nvCxnSpPr>
        <p:spPr>
          <a:xfrm rot="16200000" flipH="1">
            <a:off x="1451117" y="2937527"/>
            <a:ext cx="1397998" cy="1302633"/>
          </a:xfrm>
          <a:prstGeom prst="curvedConnector3">
            <a:avLst>
              <a:gd name="adj1" fmla="val 50000"/>
            </a:avLst>
          </a:prstGeom>
          <a:noFill/>
          <a:ln w="38100" cap="flat" cmpd="sng">
            <a:solidFill>
              <a:srgbClr val="CCCCCC"/>
            </a:solidFill>
            <a:prstDash val="solid"/>
            <a:round/>
            <a:headEnd type="none" w="med" len="med"/>
            <a:tailEnd type="none" w="med" len="med"/>
          </a:ln>
        </p:spPr>
      </p:cxnSp>
      <p:cxnSp>
        <p:nvCxnSpPr>
          <p:cNvPr id="74" name="Google Shape;74;p14"/>
          <p:cNvCxnSpPr>
            <a:cxnSpLocks/>
            <a:stCxn id="67" idx="0"/>
            <a:endCxn id="68" idx="2"/>
          </p:cNvCxnSpPr>
          <p:nvPr/>
        </p:nvCxnSpPr>
        <p:spPr>
          <a:xfrm rot="5400000" flipH="1" flipV="1">
            <a:off x="3011472" y="2783916"/>
            <a:ext cx="1293889" cy="1713967"/>
          </a:xfrm>
          <a:prstGeom prst="curvedConnector3">
            <a:avLst>
              <a:gd name="adj1" fmla="val 50000"/>
            </a:avLst>
          </a:prstGeom>
          <a:noFill/>
          <a:ln w="38100" cap="flat" cmpd="sng">
            <a:solidFill>
              <a:srgbClr val="CCCCCC"/>
            </a:solidFill>
            <a:prstDash val="solid"/>
            <a:round/>
            <a:headEnd type="none" w="med" len="med"/>
            <a:tailEnd type="none" w="med" len="med"/>
          </a:ln>
        </p:spPr>
      </p:cxnSp>
      <p:cxnSp>
        <p:nvCxnSpPr>
          <p:cNvPr id="75" name="Google Shape;75;p14"/>
          <p:cNvCxnSpPr>
            <a:cxnSpLocks/>
            <a:stCxn id="68" idx="2"/>
            <a:endCxn id="69" idx="0"/>
          </p:cNvCxnSpPr>
          <p:nvPr/>
        </p:nvCxnSpPr>
        <p:spPr>
          <a:xfrm rot="16200000" flipH="1">
            <a:off x="4846350" y="2663003"/>
            <a:ext cx="1261403" cy="1923303"/>
          </a:xfrm>
          <a:prstGeom prst="curvedConnector3">
            <a:avLst>
              <a:gd name="adj1" fmla="val 50000"/>
            </a:avLst>
          </a:prstGeom>
          <a:noFill/>
          <a:ln w="38100" cap="flat" cmpd="sng">
            <a:solidFill>
              <a:srgbClr val="CCCCCC"/>
            </a:solidFill>
            <a:prstDash val="solid"/>
            <a:round/>
            <a:headEnd type="none" w="med" len="med"/>
            <a:tailEnd type="none" w="med" len="med"/>
          </a:ln>
        </p:spPr>
      </p:cxnSp>
      <p:cxnSp>
        <p:nvCxnSpPr>
          <p:cNvPr id="76" name="Google Shape;76;p14"/>
          <p:cNvCxnSpPr>
            <a:cxnSpLocks/>
            <a:stCxn id="69" idx="0"/>
            <a:endCxn id="70" idx="2"/>
          </p:cNvCxnSpPr>
          <p:nvPr/>
        </p:nvCxnSpPr>
        <p:spPr>
          <a:xfrm rot="5400000" flipH="1" flipV="1">
            <a:off x="6305766" y="3022782"/>
            <a:ext cx="1365513" cy="1099638"/>
          </a:xfrm>
          <a:prstGeom prst="curvedConnector3">
            <a:avLst>
              <a:gd name="adj1" fmla="val 50000"/>
            </a:avLst>
          </a:prstGeom>
          <a:noFill/>
          <a:ln w="38100" cap="flat" cmpd="sng">
            <a:solidFill>
              <a:srgbClr val="CCCCCC"/>
            </a:solidFill>
            <a:prstDash val="solid"/>
            <a:round/>
            <a:headEnd type="none" w="med" len="med"/>
            <a:tailEnd type="none" w="med" len="med"/>
          </a:ln>
        </p:spPr>
      </p:cxnSp>
      <p:cxnSp>
        <p:nvCxnSpPr>
          <p:cNvPr id="77" name="Google Shape;77;p14"/>
          <p:cNvCxnSpPr>
            <a:cxnSpLocks/>
            <a:stCxn id="70" idx="2"/>
            <a:endCxn id="71" idx="1"/>
          </p:cNvCxnSpPr>
          <p:nvPr/>
        </p:nvCxnSpPr>
        <p:spPr>
          <a:xfrm rot="16200000" flipH="1">
            <a:off x="8339101" y="2089083"/>
            <a:ext cx="814438" cy="2415959"/>
          </a:xfrm>
          <a:prstGeom prst="curvedConnector2">
            <a:avLst/>
          </a:prstGeom>
          <a:noFill/>
          <a:ln w="38100" cap="flat" cmpd="sng">
            <a:solidFill>
              <a:srgbClr val="CCCCCC"/>
            </a:solidFill>
            <a:prstDash val="solid"/>
            <a:round/>
            <a:headEnd type="none" w="med" len="med"/>
            <a:tailEnd type="none" w="med" len="med"/>
          </a:ln>
        </p:spPr>
      </p:cxnSp>
    </p:spTree>
    <p:extLst>
      <p:ext uri="{BB962C8B-B14F-4D97-AF65-F5344CB8AC3E}">
        <p14:creationId xmlns:p14="http://schemas.microsoft.com/office/powerpoint/2010/main" val="3463006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6000"/>
            <a:lum/>
          </a:blip>
          <a:srcRect/>
          <a:stretch>
            <a:fillRect l="-7000" t="-55000" r="-10000" b="-54000"/>
          </a:stretch>
        </a:blipFill>
        <a:effectLst/>
      </p:bgPr>
    </p:bg>
    <p:spTree>
      <p:nvGrpSpPr>
        <p:cNvPr id="1" name=""/>
        <p:cNvGrpSpPr/>
        <p:nvPr/>
      </p:nvGrpSpPr>
      <p:grpSpPr>
        <a:xfrm>
          <a:off x="0" y="0"/>
          <a:ext cx="0" cy="0"/>
          <a:chOff x="0" y="0"/>
          <a:chExt cx="0" cy="0"/>
        </a:xfrm>
      </p:grpSpPr>
      <p:sp>
        <p:nvSpPr>
          <p:cNvPr id="4" name="Rectangle 3"/>
          <p:cNvSpPr/>
          <p:nvPr/>
        </p:nvSpPr>
        <p:spPr>
          <a:xfrm>
            <a:off x="599404" y="1560285"/>
            <a:ext cx="10515601" cy="4198168"/>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a:extLst>
              <a:ext uri="{FF2B5EF4-FFF2-40B4-BE49-F238E27FC236}">
                <a16:creationId xmlns:a16="http://schemas.microsoft.com/office/drawing/2014/main" id="{08AED330-99D4-F047-A40B-5E75243EF54E}"/>
              </a:ext>
            </a:extLst>
          </p:cNvPr>
          <p:cNvSpPr>
            <a:spLocks noGrp="1"/>
          </p:cNvSpPr>
          <p:nvPr>
            <p:ph type="title"/>
          </p:nvPr>
        </p:nvSpPr>
        <p:spPr>
          <a:xfrm>
            <a:off x="100584" y="372237"/>
            <a:ext cx="4821936" cy="1325563"/>
          </a:xfrm>
        </p:spPr>
        <p:txBody>
          <a:bodyPr>
            <a:normAutofit/>
          </a:bodyPr>
          <a:lstStyle/>
          <a:p>
            <a:r>
              <a:rPr lang="en-US" sz="5400" b="1" dirty="0">
                <a:ln>
                  <a:solidFill>
                    <a:srgbClr val="C00000"/>
                  </a:solidFill>
                </a:ln>
                <a:solidFill>
                  <a:schemeClr val="bg1"/>
                </a:solidFill>
                <a:effectLst>
                  <a:outerShdw blurRad="50800" dist="38100" dir="2700000" algn="tl" rotWithShape="0">
                    <a:prstClr val="black">
                      <a:alpha val="40000"/>
                    </a:prstClr>
                  </a:outerShdw>
                </a:effectLst>
                <a:latin typeface="Century Gothic" panose="020B0502020202020204" pitchFamily="34" charset="0"/>
              </a:rPr>
              <a:t>Equity Pledge </a:t>
            </a:r>
          </a:p>
        </p:txBody>
      </p:sp>
      <p:sp>
        <p:nvSpPr>
          <p:cNvPr id="3" name="Content Placeholder 2">
            <a:extLst>
              <a:ext uri="{FF2B5EF4-FFF2-40B4-BE49-F238E27FC236}">
                <a16:creationId xmlns:a16="http://schemas.microsoft.com/office/drawing/2014/main" id="{A413A836-A586-D14C-ABFF-CF1E87448404}"/>
              </a:ext>
            </a:extLst>
          </p:cNvPr>
          <p:cNvSpPr>
            <a:spLocks noGrp="1"/>
          </p:cNvSpPr>
          <p:nvPr>
            <p:ph idx="1"/>
          </p:nvPr>
        </p:nvSpPr>
        <p:spPr>
          <a:xfrm>
            <a:off x="599405" y="1700912"/>
            <a:ext cx="10515600" cy="4486275"/>
          </a:xfrm>
        </p:spPr>
        <p:txBody>
          <a:bodyPr>
            <a:normAutofit lnSpcReduction="10000"/>
          </a:bodyPr>
          <a:lstStyle/>
          <a:p>
            <a:pPr marL="0" indent="0" algn="just">
              <a:buNone/>
            </a:pPr>
            <a:r>
              <a:rPr lang="en-US" b="1" i="1" dirty="0">
                <a:effectLst>
                  <a:outerShdw blurRad="38100" dist="38100" dir="2700000" algn="tl">
                    <a:srgbClr val="000000">
                      <a:alpha val="43137"/>
                    </a:srgbClr>
                  </a:outerShdw>
                </a:effectLst>
                <a:latin typeface="Century Gothic" panose="020B0502020202020204" pitchFamily="34" charset="0"/>
              </a:rPr>
              <a:t>Cuyamaca College honors that we are privileged to be part of a diverse academic community committed to fostering and advocating equity mindedness, inclusivity, civility, and social justice. While we recognize that every one of us has biases, prejudice is learned and can be unlearned, and we reject all forms of discrimination against any member of our community. We actively work to eliminate any achievement gaps among different student groups and to promote a campus culture of healthy diversity.  </a:t>
            </a:r>
          </a:p>
          <a:p>
            <a:pPr marL="0" indent="0" algn="ctr">
              <a:buNone/>
            </a:pPr>
            <a:r>
              <a:rPr lang="en-US" b="1" dirty="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rPr>
              <a:t>				</a:t>
            </a:r>
            <a:r>
              <a:rPr lang="en-US" sz="3200" b="1" dirty="0">
                <a:effectLst>
                  <a:outerShdw blurRad="38100" dist="38100" dir="2700000" algn="tl">
                    <a:srgbClr val="000000">
                      <a:alpha val="43137"/>
                    </a:srgbClr>
                  </a:outerShdw>
                </a:effectLst>
                <a:latin typeface="Century Gothic" panose="020B0502020202020204" pitchFamily="34" charset="0"/>
              </a:rPr>
              <a:t>-</a:t>
            </a:r>
            <a:r>
              <a:rPr lang="en-US" sz="2400" b="1" dirty="0">
                <a:effectLst>
                  <a:outerShdw blurRad="38100" dist="38100" dir="2700000" algn="tl">
                    <a:srgbClr val="000000">
                      <a:alpha val="43137"/>
                    </a:srgbClr>
                  </a:outerShdw>
                </a:effectLst>
                <a:latin typeface="Century Gothic" panose="020B0502020202020204" pitchFamily="34" charset="0"/>
              </a:rPr>
              <a:t>Student Success and Equity Committee</a:t>
            </a:r>
            <a:r>
              <a:rPr lang="en-US" b="1" dirty="0">
                <a:ln>
                  <a:solidFill>
                    <a:schemeClr val="tx1"/>
                  </a:solidFill>
                </a:ln>
                <a:effectLst>
                  <a:outerShdw blurRad="38100" dist="38100" dir="2700000" algn="tl">
                    <a:srgbClr val="000000">
                      <a:alpha val="43137"/>
                    </a:srgbClr>
                  </a:outerShdw>
                </a:effectLst>
                <a:latin typeface="Century Gothic" panose="020B0502020202020204" pitchFamily="34" charset="0"/>
              </a:rPr>
              <a:t>				</a:t>
            </a:r>
          </a:p>
          <a:p>
            <a:pPr marL="0" indent="0">
              <a:buNone/>
            </a:pPr>
            <a:endParaRPr lang="en-US" dirty="0">
              <a:ln>
                <a:solidFill>
                  <a:schemeClr val="bg1"/>
                </a:solidFill>
              </a:ln>
              <a:latin typeface="Century Gothic" panose="020B0502020202020204" pitchFamily="34" charset="0"/>
            </a:endParaRPr>
          </a:p>
          <a:p>
            <a:endParaRPr lang="en-US" dirty="0">
              <a:latin typeface="Century Gothic" panose="020B0502020202020204" pitchFamily="34" charset="0"/>
            </a:endParaRPr>
          </a:p>
        </p:txBody>
      </p:sp>
    </p:spTree>
    <p:extLst>
      <p:ext uri="{BB962C8B-B14F-4D97-AF65-F5344CB8AC3E}">
        <p14:creationId xmlns:p14="http://schemas.microsoft.com/office/powerpoint/2010/main" val="2935172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57000"/>
          </a:stretch>
        </a:blipFill>
        <a:effectLst/>
      </p:bgPr>
    </p:bg>
    <p:spTree>
      <p:nvGrpSpPr>
        <p:cNvPr id="1" name=""/>
        <p:cNvGrpSpPr/>
        <p:nvPr/>
      </p:nvGrpSpPr>
      <p:grpSpPr>
        <a:xfrm>
          <a:off x="0" y="0"/>
          <a:ext cx="0" cy="0"/>
          <a:chOff x="0" y="0"/>
          <a:chExt cx="0" cy="0"/>
        </a:xfrm>
      </p:grpSpPr>
      <p:sp>
        <p:nvSpPr>
          <p:cNvPr id="4" name="Rectangle 3"/>
          <p:cNvSpPr/>
          <p:nvPr/>
        </p:nvSpPr>
        <p:spPr>
          <a:xfrm>
            <a:off x="280564" y="1381546"/>
            <a:ext cx="11375408" cy="5144999"/>
          </a:xfrm>
          <a:prstGeom prst="rect">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a:extLst>
              <a:ext uri="{FF2B5EF4-FFF2-40B4-BE49-F238E27FC236}">
                <a16:creationId xmlns:a16="http://schemas.microsoft.com/office/drawing/2014/main" id="{C6CB3F01-8A9E-7E44-8E35-654A52FB885C}"/>
              </a:ext>
            </a:extLst>
          </p:cNvPr>
          <p:cNvSpPr>
            <a:spLocks noGrp="1"/>
          </p:cNvSpPr>
          <p:nvPr>
            <p:ph type="title"/>
          </p:nvPr>
        </p:nvSpPr>
        <p:spPr>
          <a:xfrm>
            <a:off x="0" y="389848"/>
            <a:ext cx="10828283" cy="948668"/>
          </a:xfrm>
        </p:spPr>
        <p:txBody>
          <a:bodyPr>
            <a:normAutofit/>
          </a:bodyPr>
          <a:lstStyle/>
          <a:p>
            <a:r>
              <a:rPr lang="en-US" sz="5400" b="1" dirty="0">
                <a:ln>
                  <a:solidFill>
                    <a:schemeClr val="tx1"/>
                  </a:solidFill>
                </a:ln>
                <a:solidFill>
                  <a:schemeClr val="bg1"/>
                </a:solidFill>
                <a:latin typeface="Century Gothic" panose="020B0502020202020204" pitchFamily="34" charset="0"/>
              </a:rPr>
              <a:t>Equity Framework</a:t>
            </a:r>
          </a:p>
        </p:txBody>
      </p:sp>
      <p:sp>
        <p:nvSpPr>
          <p:cNvPr id="3" name="Content Placeholder 2">
            <a:extLst>
              <a:ext uri="{FF2B5EF4-FFF2-40B4-BE49-F238E27FC236}">
                <a16:creationId xmlns:a16="http://schemas.microsoft.com/office/drawing/2014/main" id="{99C40101-C96B-1146-B255-FF2CFC887532}"/>
              </a:ext>
            </a:extLst>
          </p:cNvPr>
          <p:cNvSpPr>
            <a:spLocks noGrp="1"/>
          </p:cNvSpPr>
          <p:nvPr>
            <p:ph idx="1"/>
          </p:nvPr>
        </p:nvSpPr>
        <p:spPr>
          <a:xfrm>
            <a:off x="302898" y="1467606"/>
            <a:ext cx="11484716" cy="5058939"/>
          </a:xfrm>
          <a:noFill/>
        </p:spPr>
        <p:txBody>
          <a:bodyPr>
            <a:normAutofit lnSpcReduction="10000"/>
          </a:bodyPr>
          <a:lstStyle/>
          <a:p>
            <a:pPr marL="0" indent="0">
              <a:buNone/>
            </a:pPr>
            <a:r>
              <a:rPr lang="en-US" sz="1400" b="1" dirty="0">
                <a:latin typeface="Century Gothic" panose="020B0502020202020204" pitchFamily="34" charset="0"/>
              </a:rPr>
              <a:t>Directly informed by our Equity Pledge:</a:t>
            </a:r>
          </a:p>
          <a:p>
            <a:pPr marL="0" indent="0">
              <a:lnSpc>
                <a:spcPct val="120000"/>
              </a:lnSpc>
              <a:buNone/>
            </a:pPr>
            <a:r>
              <a:rPr lang="en-US" sz="1600" b="1" i="1" dirty="0">
                <a:latin typeface="Century Gothic" panose="020B0502020202020204" pitchFamily="34" charset="0"/>
              </a:rPr>
              <a:t>Equity Mindedness</a:t>
            </a:r>
            <a:r>
              <a:rPr lang="en-US" sz="1400" b="1" dirty="0">
                <a:latin typeface="Century Gothic" panose="020B0502020202020204" pitchFamily="34" charset="0"/>
              </a:rPr>
              <a:t>: The perspective or mode of thinking exhibited by practitioners who call attention to patterns of inequity in student outcomes and who actively work to eliminate equity gaps in the classroom and programs. Central to equity mindedness is the concept of race consciousness, which embraces an awareness of one’s own race and the race of others. In sharp contrast to “color-blindness,” a race-conscious approach acknowledges the social and historical context of race in higher education and the impact of race on students’ educational opportunities.</a:t>
            </a:r>
          </a:p>
          <a:p>
            <a:pPr marL="0" indent="0">
              <a:lnSpc>
                <a:spcPct val="120000"/>
              </a:lnSpc>
              <a:buNone/>
            </a:pPr>
            <a:r>
              <a:rPr lang="en-US" sz="1600" b="1" i="1" dirty="0">
                <a:latin typeface="Century Gothic" panose="020B0502020202020204" pitchFamily="34" charset="0"/>
              </a:rPr>
              <a:t>Inclusivity: </a:t>
            </a:r>
            <a:r>
              <a:rPr lang="en-US" sz="1400" b="1" dirty="0">
                <a:latin typeface="Century Gothic" panose="020B0502020202020204" pitchFamily="34" charset="0"/>
              </a:rPr>
              <a:t>an intention or policy of including people who might otherwise be excluded or marginalized, such as those who are differently-abled or those from historically underrepresented groups.</a:t>
            </a:r>
          </a:p>
          <a:p>
            <a:pPr marL="0" indent="0">
              <a:lnSpc>
                <a:spcPct val="120000"/>
              </a:lnSpc>
              <a:buNone/>
            </a:pPr>
            <a:r>
              <a:rPr lang="en-US" sz="1600" b="1" i="1" dirty="0">
                <a:latin typeface="Century Gothic" panose="020B0502020202020204" pitchFamily="34" charset="0"/>
              </a:rPr>
              <a:t>Civility: </a:t>
            </a:r>
            <a:r>
              <a:rPr lang="en-US" sz="1400" b="1" dirty="0">
                <a:latin typeface="Century Gothic" panose="020B0502020202020204" pitchFamily="34" charset="0"/>
              </a:rPr>
              <a:t>Respect and courtesy in behavior or speech and as a means to engage with, validate and learn from the various experiences, beliefs, perspectives and goals that our students bring with them.</a:t>
            </a:r>
          </a:p>
          <a:p>
            <a:pPr marL="0" indent="0">
              <a:lnSpc>
                <a:spcPct val="120000"/>
              </a:lnSpc>
              <a:buNone/>
            </a:pPr>
            <a:r>
              <a:rPr lang="en-US" sz="1600" b="1" i="1" dirty="0">
                <a:latin typeface="Century Gothic" panose="020B0502020202020204" pitchFamily="34" charset="0"/>
              </a:rPr>
              <a:t>Social Justice: </a:t>
            </a:r>
            <a:r>
              <a:rPr lang="en-US" sz="1400" b="1" dirty="0">
                <a:latin typeface="Century Gothic" panose="020B0502020202020204" pitchFamily="34" charset="0"/>
              </a:rPr>
              <a:t>Based on the concepts of human rights, race and gender equality, this concept can be defined as "the way in which human rights are manifested in the everyday lives of people at every level of society." The active correction of institutions and institutional practices that were inherently designed to marginalize specific groups of people.</a:t>
            </a:r>
          </a:p>
          <a:p>
            <a:pPr marL="0" indent="0">
              <a:lnSpc>
                <a:spcPct val="120000"/>
              </a:lnSpc>
              <a:buNone/>
            </a:pPr>
            <a:r>
              <a:rPr lang="en-US" sz="1600" b="1" i="1" dirty="0">
                <a:latin typeface="Century Gothic" panose="020B0502020202020204" pitchFamily="34" charset="0"/>
              </a:rPr>
              <a:t>Unlearning Prejudice: </a:t>
            </a:r>
            <a:r>
              <a:rPr lang="en-US" sz="1400" b="1" dirty="0">
                <a:latin typeface="Century Gothic" panose="020B0502020202020204" pitchFamily="34" charset="0"/>
              </a:rPr>
              <a:t>Human beings are all prejudiced in one way or another and have conscious and/or unconscious biases. In light of this, we are required to start from the root and go back to our psyches and beliefs to untangle the reasons why we act with bias in the first place. To do this, we need to identify what information we have acquired over the years that has formed our beliefs and made us unduly prejudiced and biased. The only way we can change our beliefs, behaviors, and actions is by dealing with the root of these biases.</a:t>
            </a:r>
          </a:p>
        </p:txBody>
      </p:sp>
    </p:spTree>
    <p:extLst>
      <p:ext uri="{BB962C8B-B14F-4D97-AF65-F5344CB8AC3E}">
        <p14:creationId xmlns:p14="http://schemas.microsoft.com/office/powerpoint/2010/main" val="2322825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a:xfrm>
            <a:off x="399163" y="1639051"/>
            <a:ext cx="9648727" cy="2775916"/>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a:extLst>
              <a:ext uri="{FF2B5EF4-FFF2-40B4-BE49-F238E27FC236}">
                <a16:creationId xmlns:a16="http://schemas.microsoft.com/office/drawing/2014/main" id="{65FDD6E2-EAA2-BE47-B3D7-5E05420C41E3}"/>
              </a:ext>
            </a:extLst>
          </p:cNvPr>
          <p:cNvSpPr>
            <a:spLocks noGrp="1"/>
          </p:cNvSpPr>
          <p:nvPr>
            <p:ph type="title"/>
          </p:nvPr>
        </p:nvSpPr>
        <p:spPr>
          <a:xfrm>
            <a:off x="0" y="356126"/>
            <a:ext cx="8074570" cy="1534511"/>
          </a:xfrm>
          <a:noFill/>
          <a:ln>
            <a:noFill/>
          </a:ln>
        </p:spPr>
        <p:txBody>
          <a:bodyPr>
            <a:normAutofit/>
          </a:bodyPr>
          <a:lstStyle/>
          <a:p>
            <a:r>
              <a:rPr lang="en-US" sz="5400" b="1" dirty="0">
                <a:ln>
                  <a:solidFill>
                    <a:schemeClr val="tx1"/>
                  </a:solidFill>
                </a:ln>
                <a:solidFill>
                  <a:schemeClr val="bg1"/>
                </a:solidFill>
                <a:latin typeface="Century Gothic" panose="020B0502020202020204" pitchFamily="34" charset="0"/>
              </a:rPr>
              <a:t>Implementation Model  </a:t>
            </a:r>
          </a:p>
        </p:txBody>
      </p:sp>
      <p:sp>
        <p:nvSpPr>
          <p:cNvPr id="4" name="TextBox 3">
            <a:extLst>
              <a:ext uri="{FF2B5EF4-FFF2-40B4-BE49-F238E27FC236}">
                <a16:creationId xmlns:a16="http://schemas.microsoft.com/office/drawing/2014/main" id="{5302CF7C-BF4C-3C4F-9C85-AF16A7DB42AA}"/>
              </a:ext>
            </a:extLst>
          </p:cNvPr>
          <p:cNvSpPr txBox="1"/>
          <p:nvPr/>
        </p:nvSpPr>
        <p:spPr>
          <a:xfrm>
            <a:off x="399163" y="1593489"/>
            <a:ext cx="11627886" cy="2858475"/>
          </a:xfrm>
          <a:prstGeom prst="rect">
            <a:avLst/>
          </a:prstGeom>
          <a:noFill/>
        </p:spPr>
        <p:txBody>
          <a:bodyPr wrap="square" rtlCol="0">
            <a:spAutoFit/>
          </a:bodyPr>
          <a:lstStyle/>
          <a:p>
            <a:pPr>
              <a:lnSpc>
                <a:spcPct val="107000"/>
              </a:lnSpc>
            </a:pPr>
            <a:r>
              <a:rPr lang="en-US" sz="2800" b="1" dirty="0">
                <a:solidFill>
                  <a:sysClr val="windowText" lastClr="000000"/>
                </a:solidFill>
                <a:effectLst>
                  <a:outerShdw blurRad="50800" dist="38100" dir="2700000" algn="tl" rotWithShape="0">
                    <a:prstClr val="black">
                      <a:alpha val="40000"/>
                    </a:prstClr>
                  </a:outerShdw>
                </a:effectLst>
                <a:latin typeface="Century Gothic" panose="020B0502020202020204" pitchFamily="34" charset="0"/>
                <a:ea typeface="Calibri" panose="020F0502020204030204" pitchFamily="34" charset="0"/>
              </a:rPr>
              <a:t>Driven by Equity Framework supporting Equity Pledge</a:t>
            </a:r>
            <a:r>
              <a:rPr lang="en-US" sz="2400" b="1" dirty="0">
                <a:solidFill>
                  <a:sysClr val="windowText" lastClr="000000"/>
                </a:solidFill>
                <a:effectLst>
                  <a:outerShdw blurRad="50800" dist="38100" dir="2700000" algn="tl" rotWithShape="0">
                    <a:prstClr val="black">
                      <a:alpha val="40000"/>
                    </a:prstClr>
                  </a:outerShdw>
                </a:effectLst>
                <a:latin typeface="Century Gothic" panose="020B0502020202020204" pitchFamily="34" charset="0"/>
                <a:ea typeface="Calibri" panose="020F0502020204030204" pitchFamily="34" charset="0"/>
              </a:rPr>
              <a:t>:</a:t>
            </a:r>
          </a:p>
          <a:p>
            <a:pPr marL="514350" marR="0" lvl="0" indent="-514350">
              <a:lnSpc>
                <a:spcPct val="107000"/>
              </a:lnSpc>
              <a:spcBef>
                <a:spcPts val="0"/>
              </a:spcBef>
              <a:spcAft>
                <a:spcPts val="0"/>
              </a:spcAft>
              <a:buFont typeface="+mj-lt"/>
              <a:buAutoNum type="romanUcPeriod"/>
            </a:pPr>
            <a:r>
              <a:rPr lang="en-US" sz="2800" b="1" dirty="0">
                <a:solidFill>
                  <a:sysClr val="windowText" lastClr="000000"/>
                </a:solidFill>
                <a:effectLst>
                  <a:outerShdw blurRad="50800" dist="38100" dir="2700000" algn="tl" rotWithShape="0">
                    <a:prstClr val="black">
                      <a:alpha val="40000"/>
                    </a:prstClr>
                  </a:outerShdw>
                </a:effectLst>
                <a:latin typeface="Century Gothic" panose="020B0502020202020204" pitchFamily="34" charset="0"/>
                <a:ea typeface="Calibri" panose="020F0502020204030204" pitchFamily="34" charset="0"/>
              </a:rPr>
              <a:t>Professional Development for faculty and staff</a:t>
            </a:r>
          </a:p>
          <a:p>
            <a:pPr marL="514350" marR="0" lvl="0" indent="-514350">
              <a:lnSpc>
                <a:spcPct val="107000"/>
              </a:lnSpc>
              <a:spcBef>
                <a:spcPts val="0"/>
              </a:spcBef>
              <a:spcAft>
                <a:spcPts val="0"/>
              </a:spcAft>
              <a:buFont typeface="+mj-lt"/>
              <a:buAutoNum type="romanUcPeriod"/>
            </a:pPr>
            <a:r>
              <a:rPr lang="en-US" sz="2800" b="1" dirty="0">
                <a:solidFill>
                  <a:sysClr val="windowText" lastClr="000000"/>
                </a:solidFill>
                <a:effectLst>
                  <a:outerShdw blurRad="50800" dist="38100" dir="2700000" algn="tl" rotWithShape="0">
                    <a:prstClr val="black">
                      <a:alpha val="40000"/>
                    </a:prstClr>
                  </a:outerShdw>
                </a:effectLst>
                <a:latin typeface="Century Gothic" panose="020B0502020202020204" pitchFamily="34" charset="0"/>
                <a:ea typeface="Calibri" panose="020F0502020204030204" pitchFamily="34" charset="0"/>
              </a:rPr>
              <a:t>Curriculum, Pedagogy, and Student Support</a:t>
            </a:r>
          </a:p>
          <a:p>
            <a:pPr marL="514350" marR="0" lvl="0" indent="-514350">
              <a:lnSpc>
                <a:spcPct val="107000"/>
              </a:lnSpc>
              <a:spcBef>
                <a:spcPts val="0"/>
              </a:spcBef>
              <a:spcAft>
                <a:spcPts val="0"/>
              </a:spcAft>
              <a:buFont typeface="+mj-lt"/>
              <a:buAutoNum type="romanUcPeriod"/>
            </a:pPr>
            <a:r>
              <a:rPr lang="en-US" sz="2800" b="1" dirty="0">
                <a:solidFill>
                  <a:sysClr val="windowText" lastClr="000000"/>
                </a:solidFill>
                <a:effectLst>
                  <a:outerShdw blurRad="50800" dist="38100" dir="2700000" algn="tl" rotWithShape="0">
                    <a:prstClr val="black">
                      <a:alpha val="40000"/>
                    </a:prstClr>
                  </a:outerShdw>
                </a:effectLst>
                <a:latin typeface="Century Gothic" panose="020B0502020202020204" pitchFamily="34" charset="0"/>
                <a:ea typeface="Calibri" panose="020F0502020204030204" pitchFamily="34" charset="0"/>
              </a:rPr>
              <a:t> Student Engagement and Validation</a:t>
            </a:r>
          </a:p>
          <a:p>
            <a:pPr marL="514350" marR="0" lvl="0" indent="-514350">
              <a:lnSpc>
                <a:spcPct val="107000"/>
              </a:lnSpc>
              <a:spcBef>
                <a:spcPts val="0"/>
              </a:spcBef>
              <a:spcAft>
                <a:spcPts val="0"/>
              </a:spcAft>
              <a:buFont typeface="+mj-lt"/>
              <a:buAutoNum type="romanUcPeriod"/>
            </a:pPr>
            <a:r>
              <a:rPr lang="en-US" sz="2800" b="1" dirty="0">
                <a:solidFill>
                  <a:sysClr val="windowText" lastClr="000000"/>
                </a:solidFill>
                <a:effectLst>
                  <a:outerShdw blurRad="50800" dist="38100" dir="2700000" algn="tl" rotWithShape="0">
                    <a:prstClr val="black">
                      <a:alpha val="40000"/>
                    </a:prstClr>
                  </a:outerShdw>
                </a:effectLst>
                <a:latin typeface="Century Gothic" panose="020B0502020202020204" pitchFamily="34" charset="0"/>
                <a:ea typeface="Calibri" panose="020F0502020204030204" pitchFamily="34" charset="0"/>
              </a:rPr>
              <a:t> Research and Inquiry </a:t>
            </a:r>
          </a:p>
          <a:p>
            <a:pPr marL="514350" marR="0" lvl="0" indent="-514350">
              <a:lnSpc>
                <a:spcPct val="107000"/>
              </a:lnSpc>
              <a:spcBef>
                <a:spcPts val="0"/>
              </a:spcBef>
              <a:spcAft>
                <a:spcPts val="0"/>
              </a:spcAft>
              <a:buFont typeface="+mj-lt"/>
              <a:buAutoNum type="romanUcPeriod"/>
            </a:pPr>
            <a:r>
              <a:rPr lang="en-US" sz="2800" b="1" dirty="0">
                <a:solidFill>
                  <a:sysClr val="windowText" lastClr="000000"/>
                </a:solidFill>
                <a:effectLst>
                  <a:outerShdw blurRad="50800" dist="38100" dir="2700000" algn="tl" rotWithShape="0">
                    <a:prstClr val="black">
                      <a:alpha val="40000"/>
                    </a:prstClr>
                  </a:outerShdw>
                </a:effectLst>
                <a:latin typeface="Century Gothic" panose="020B0502020202020204" pitchFamily="34" charset="0"/>
                <a:ea typeface="Calibri" panose="020F0502020204030204" pitchFamily="34" charset="0"/>
              </a:rPr>
              <a:t>Data-driven Evaluation and Culture of Improvement</a:t>
            </a:r>
          </a:p>
        </p:txBody>
      </p:sp>
    </p:spTree>
    <p:extLst>
      <p:ext uri="{BB962C8B-B14F-4D97-AF65-F5344CB8AC3E}">
        <p14:creationId xmlns:p14="http://schemas.microsoft.com/office/powerpoint/2010/main" val="1747763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9000" b="-17000"/>
          </a:stretch>
        </a:blipFill>
        <a:effectLst/>
      </p:bgPr>
    </p:bg>
    <p:spTree>
      <p:nvGrpSpPr>
        <p:cNvPr id="1" name="Shape 129"/>
        <p:cNvGrpSpPr/>
        <p:nvPr/>
      </p:nvGrpSpPr>
      <p:grpSpPr>
        <a:xfrm>
          <a:off x="0" y="0"/>
          <a:ext cx="0" cy="0"/>
          <a:chOff x="0" y="0"/>
          <a:chExt cx="0" cy="0"/>
        </a:xfrm>
      </p:grpSpPr>
      <p:sp>
        <p:nvSpPr>
          <p:cNvPr id="4" name="Rectangle 3"/>
          <p:cNvSpPr/>
          <p:nvPr/>
        </p:nvSpPr>
        <p:spPr>
          <a:xfrm>
            <a:off x="0" y="3106756"/>
            <a:ext cx="12192000" cy="3591499"/>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0" name="Google Shape;130;p17"/>
          <p:cNvSpPr txBox="1"/>
          <p:nvPr/>
        </p:nvSpPr>
        <p:spPr>
          <a:xfrm>
            <a:off x="374572" y="3007605"/>
            <a:ext cx="11633813" cy="382962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1000"/>
              </a:spcBef>
              <a:spcAft>
                <a:spcPts val="0"/>
              </a:spcAft>
              <a:buClr>
                <a:prstClr val="white"/>
              </a:buClr>
              <a:buSzPts val="2800"/>
              <a:buFontTx/>
              <a:buNone/>
              <a:tabLst/>
              <a:defRPr/>
            </a:pPr>
            <a:r>
              <a:rPr kumimoji="0" lang="en-US" sz="2000" b="1" i="0" u="none" strike="noStrike" kern="1200" cap="none" spc="0" normalizeH="0" baseline="0" noProof="0" dirty="0">
                <a:ln>
                  <a:noFill/>
                </a:ln>
                <a:solidFill>
                  <a:sysClr val="windowText" lastClr="000000"/>
                </a:solidFill>
                <a:effectLst/>
                <a:uLnTx/>
                <a:uFillTx/>
                <a:latin typeface="Century Gothic" panose="020B0502020202020204" pitchFamily="34" charset="0"/>
                <a:ea typeface="Calibri"/>
                <a:cs typeface="Calibri"/>
                <a:sym typeface="Calibri"/>
              </a:rPr>
              <a:t>1. Review your course-level retention and success rates</a:t>
            </a:r>
          </a:p>
          <a:p>
            <a:pPr marL="0" marR="0" lvl="0" indent="0" algn="l" defTabSz="914400" rtl="0" eaLnBrk="1" fontAlgn="auto" latinLnBrk="0" hangingPunct="1">
              <a:lnSpc>
                <a:spcPct val="90000"/>
              </a:lnSpc>
              <a:spcBef>
                <a:spcPts val="1000"/>
              </a:spcBef>
              <a:spcAft>
                <a:spcPts val="0"/>
              </a:spcAft>
              <a:buClr>
                <a:prstClr val="white"/>
              </a:buClr>
              <a:buSzPts val="2800"/>
              <a:buFontTx/>
              <a:buNone/>
              <a:tabLst/>
              <a:defRPr/>
            </a:pPr>
            <a:r>
              <a:rPr kumimoji="0" lang="en-US" sz="2000" b="1"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sym typeface="Calibri"/>
              </a:rPr>
              <a:t>2. Understand your course-level data</a:t>
            </a:r>
          </a:p>
          <a:p>
            <a:pPr marL="0" marR="0" lvl="0" indent="0" algn="l" defTabSz="914400" rtl="0" eaLnBrk="1" fontAlgn="auto" latinLnBrk="0" hangingPunct="1">
              <a:lnSpc>
                <a:spcPct val="90000"/>
              </a:lnSpc>
              <a:spcBef>
                <a:spcPts val="1000"/>
              </a:spcBef>
              <a:spcAft>
                <a:spcPts val="0"/>
              </a:spcAft>
              <a:buClr>
                <a:prstClr val="white"/>
              </a:buClr>
              <a:buSzPts val="2800"/>
              <a:buFontTx/>
              <a:buNone/>
              <a:tabLst/>
              <a:defRPr/>
            </a:pPr>
            <a:r>
              <a:rPr kumimoji="0" lang="en-US" sz="2000" b="1" i="0" u="none" strike="noStrike" kern="1200" cap="none" spc="0" normalizeH="0" baseline="0" noProof="0" dirty="0">
                <a:ln>
                  <a:noFill/>
                </a:ln>
                <a:solidFill>
                  <a:sysClr val="windowText" lastClr="000000"/>
                </a:solidFill>
                <a:effectLst/>
                <a:uLnTx/>
                <a:uFillTx/>
                <a:latin typeface="Century Gothic" panose="020B0502020202020204" pitchFamily="34" charset="0"/>
                <a:ea typeface="Calibri"/>
                <a:cs typeface="Calibri"/>
                <a:sym typeface="Calibri"/>
              </a:rPr>
              <a:t>3. Examine your equity gaps</a:t>
            </a:r>
          </a:p>
          <a:p>
            <a:pPr marL="0" marR="0" lvl="0" indent="0" algn="l" defTabSz="914400" rtl="0" eaLnBrk="1" fontAlgn="auto" latinLnBrk="0" hangingPunct="1">
              <a:lnSpc>
                <a:spcPct val="90000"/>
              </a:lnSpc>
              <a:spcBef>
                <a:spcPts val="1000"/>
              </a:spcBef>
              <a:spcAft>
                <a:spcPts val="0"/>
              </a:spcAft>
              <a:buClr>
                <a:prstClr val="white"/>
              </a:buClr>
              <a:buSzPts val="2800"/>
              <a:buFontTx/>
              <a:buNone/>
              <a:tabLst/>
              <a:defRPr/>
            </a:pPr>
            <a:r>
              <a:rPr kumimoji="0" lang="en-US" sz="2000" b="1" i="0" u="none" strike="noStrike" kern="1200" cap="none" spc="0" normalizeH="0" baseline="0" noProof="0" dirty="0">
                <a:ln>
                  <a:noFill/>
                </a:ln>
                <a:solidFill>
                  <a:sysClr val="windowText" lastClr="000000"/>
                </a:solidFill>
                <a:effectLst/>
                <a:uLnTx/>
                <a:uFillTx/>
                <a:latin typeface="Century Gothic" panose="020B0502020202020204" pitchFamily="34" charset="0"/>
                <a:ea typeface="Calibri"/>
                <a:cs typeface="Calibri"/>
                <a:sym typeface="Calibri"/>
              </a:rPr>
              <a:t>4. Learn history of race, and racism and its impact on Higher Ed and classroom culture </a:t>
            </a:r>
          </a:p>
          <a:p>
            <a:pPr marL="0" marR="0" lvl="0" indent="0" algn="l" defTabSz="914400" rtl="0" eaLnBrk="1" fontAlgn="auto" latinLnBrk="0" hangingPunct="1">
              <a:lnSpc>
                <a:spcPct val="90000"/>
              </a:lnSpc>
              <a:spcBef>
                <a:spcPts val="1000"/>
              </a:spcBef>
              <a:spcAft>
                <a:spcPts val="0"/>
              </a:spcAft>
              <a:buClr>
                <a:prstClr val="white"/>
              </a:buClr>
              <a:buSzPts val="2800"/>
              <a:buFontTx/>
              <a:buNone/>
              <a:tabLst/>
              <a:defRPr/>
            </a:pPr>
            <a:r>
              <a:rPr kumimoji="0" lang="en-US" sz="2000" b="1" i="0" u="none" strike="noStrike" kern="1200" cap="none" spc="0" normalizeH="0" baseline="0" noProof="0" dirty="0">
                <a:ln>
                  <a:noFill/>
                </a:ln>
                <a:solidFill>
                  <a:sysClr val="windowText" lastClr="000000"/>
                </a:solidFill>
                <a:effectLst/>
                <a:uLnTx/>
                <a:uFillTx/>
                <a:latin typeface="Century Gothic" panose="020B0502020202020204" pitchFamily="34" charset="0"/>
                <a:ea typeface="Calibri"/>
                <a:cs typeface="Calibri"/>
                <a:sym typeface="Calibri"/>
              </a:rPr>
              <a:t>5. Identify your equity data story</a:t>
            </a:r>
          </a:p>
          <a:p>
            <a:pPr marL="0" marR="0" lvl="0" indent="0" algn="l" defTabSz="914400" rtl="0" eaLnBrk="1" fontAlgn="auto" latinLnBrk="0" hangingPunct="1">
              <a:lnSpc>
                <a:spcPct val="90000"/>
              </a:lnSpc>
              <a:spcBef>
                <a:spcPts val="1000"/>
              </a:spcBef>
              <a:spcAft>
                <a:spcPts val="0"/>
              </a:spcAft>
              <a:buClr>
                <a:prstClr val="white"/>
              </a:buClr>
              <a:buSzPts val="2800"/>
              <a:buFontTx/>
              <a:buNone/>
              <a:tabLst/>
              <a:defRPr/>
            </a:pPr>
            <a:r>
              <a:rPr kumimoji="0" lang="en-US" sz="2000" b="1" i="0" u="none" strike="noStrike" kern="1200" cap="none" spc="0" normalizeH="0" baseline="0" noProof="0" dirty="0">
                <a:ln>
                  <a:noFill/>
                </a:ln>
                <a:solidFill>
                  <a:sysClr val="windowText" lastClr="000000"/>
                </a:solidFill>
                <a:effectLst/>
                <a:uLnTx/>
                <a:uFillTx/>
                <a:latin typeface="Century Gothic" panose="020B0502020202020204" pitchFamily="34" charset="0"/>
                <a:ea typeface="Calibri"/>
                <a:cs typeface="Calibri"/>
                <a:sym typeface="Calibri"/>
              </a:rPr>
              <a:t>6. Recognize your strengths and successes</a:t>
            </a:r>
          </a:p>
          <a:p>
            <a:pPr marL="0" marR="0" lvl="0" indent="0" algn="l" defTabSz="914400" rtl="0" eaLnBrk="1" fontAlgn="auto" latinLnBrk="0" hangingPunct="1">
              <a:lnSpc>
                <a:spcPct val="90000"/>
              </a:lnSpc>
              <a:spcBef>
                <a:spcPts val="1000"/>
              </a:spcBef>
              <a:spcAft>
                <a:spcPts val="0"/>
              </a:spcAft>
              <a:buClr>
                <a:prstClr val="white"/>
              </a:buClr>
              <a:buSzPts val="2800"/>
              <a:buFontTx/>
              <a:buNone/>
              <a:tabLst/>
              <a:defRPr/>
            </a:pPr>
            <a:r>
              <a:rPr kumimoji="0" lang="en-US" sz="2000" b="1" i="0" u="none" strike="noStrike" kern="1200" cap="none" spc="0" normalizeH="0" baseline="0" noProof="0" dirty="0">
                <a:ln>
                  <a:noFill/>
                </a:ln>
                <a:solidFill>
                  <a:sysClr val="windowText" lastClr="000000"/>
                </a:solidFill>
                <a:effectLst/>
                <a:uLnTx/>
                <a:uFillTx/>
                <a:latin typeface="Century Gothic" panose="020B0502020202020204" pitchFamily="34" charset="0"/>
                <a:ea typeface="Calibri"/>
                <a:cs typeface="Calibri"/>
                <a:sym typeface="Calibri"/>
              </a:rPr>
              <a:t>7. Identify areas for growth/improvement in your course(s)</a:t>
            </a:r>
          </a:p>
          <a:p>
            <a:pPr marL="0" marR="0" lvl="0" indent="0" algn="l" defTabSz="914400" rtl="0" eaLnBrk="1" fontAlgn="auto" latinLnBrk="0" hangingPunct="1">
              <a:lnSpc>
                <a:spcPct val="90000"/>
              </a:lnSpc>
              <a:spcBef>
                <a:spcPts val="1000"/>
              </a:spcBef>
              <a:spcAft>
                <a:spcPts val="0"/>
              </a:spcAft>
              <a:buClr>
                <a:prstClr val="white"/>
              </a:buClr>
              <a:buSzPts val="2800"/>
              <a:buFontTx/>
              <a:buNone/>
              <a:tabLst/>
              <a:defRPr/>
            </a:pPr>
            <a:r>
              <a:rPr kumimoji="0" lang="en-US" sz="2000" b="1"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sym typeface="Calibri"/>
              </a:rPr>
              <a:t>8. Implement changes using CRTL to eliminate your equity gap</a:t>
            </a:r>
          </a:p>
          <a:p>
            <a:pPr marL="0" marR="0" lvl="0" indent="0" algn="l" defTabSz="914400" rtl="0" eaLnBrk="1" fontAlgn="auto" latinLnBrk="0" hangingPunct="1">
              <a:lnSpc>
                <a:spcPct val="90000"/>
              </a:lnSpc>
              <a:spcBef>
                <a:spcPts val="1000"/>
              </a:spcBef>
              <a:spcAft>
                <a:spcPts val="0"/>
              </a:spcAft>
              <a:buClr>
                <a:prstClr val="white"/>
              </a:buClr>
              <a:buSzPts val="2800"/>
              <a:buFontTx/>
              <a:buNone/>
              <a:tabLst/>
              <a:defRPr/>
            </a:pPr>
            <a:r>
              <a:rPr kumimoji="0" lang="en-US" sz="2000" b="1"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rPr>
              <a:t>9. Measure CRTL efforts and modify based on outcomes </a:t>
            </a:r>
            <a:endParaRPr kumimoji="0" sz="2000" b="1"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sp>
        <p:nvSpPr>
          <p:cNvPr id="6" name="Title 1"/>
          <p:cNvSpPr>
            <a:spLocks noGrp="1"/>
          </p:cNvSpPr>
          <p:nvPr>
            <p:ph type="title"/>
          </p:nvPr>
        </p:nvSpPr>
        <p:spPr>
          <a:xfrm>
            <a:off x="912222" y="1558661"/>
            <a:ext cx="10021667" cy="1325563"/>
          </a:xfrm>
        </p:spPr>
        <p:txBody>
          <a:bodyPr>
            <a:normAutofit fontScale="90000"/>
          </a:bodyPr>
          <a:lstStyle/>
          <a:p>
            <a:r>
              <a:rPr lang="en-US" sz="5400" b="1" dirty="0">
                <a:ln>
                  <a:solidFill>
                    <a:schemeClr val="tx1"/>
                  </a:solidFill>
                </a:ln>
                <a:solidFill>
                  <a:schemeClr val="bg1"/>
                </a:solidFill>
                <a:latin typeface="Century Gothic" panose="020B0502020202020204" pitchFamily="34" charset="0"/>
              </a:rPr>
              <a:t>Equity-minded Teaching  Goals</a:t>
            </a:r>
          </a:p>
        </p:txBody>
      </p:sp>
    </p:spTree>
    <p:extLst>
      <p:ext uri="{BB962C8B-B14F-4D97-AF65-F5344CB8AC3E}">
        <p14:creationId xmlns:p14="http://schemas.microsoft.com/office/powerpoint/2010/main" val="124209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2302524"/>
            <a:ext cx="12192000" cy="3767771"/>
          </a:xfrm>
          <a:prstGeom prst="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209321" y="848472"/>
            <a:ext cx="4339024" cy="1325563"/>
          </a:xfrm>
        </p:spPr>
        <p:txBody>
          <a:bodyPr>
            <a:normAutofit/>
          </a:bodyPr>
          <a:lstStyle/>
          <a:p>
            <a:r>
              <a:rPr lang="en-US" sz="5400" b="1" dirty="0">
                <a:latin typeface="Century Gothic" panose="020B0502020202020204" pitchFamily="34" charset="0"/>
              </a:rPr>
              <a:t>Process</a:t>
            </a:r>
          </a:p>
        </p:txBody>
      </p:sp>
      <p:sp>
        <p:nvSpPr>
          <p:cNvPr id="3" name="Content Placeholder 2"/>
          <p:cNvSpPr>
            <a:spLocks noGrp="1"/>
          </p:cNvSpPr>
          <p:nvPr>
            <p:ph idx="1"/>
          </p:nvPr>
        </p:nvSpPr>
        <p:spPr>
          <a:xfrm>
            <a:off x="209321" y="2216865"/>
            <a:ext cx="12081831" cy="3875462"/>
          </a:xfrm>
        </p:spPr>
        <p:txBody>
          <a:bodyPr>
            <a:noAutofit/>
          </a:bodyPr>
          <a:lstStyle/>
          <a:p>
            <a:pPr marR="0" lvl="0">
              <a:lnSpc>
                <a:spcPct val="150000"/>
              </a:lnSpc>
              <a:spcBef>
                <a:spcPts val="0"/>
              </a:spcBef>
              <a:spcAft>
                <a:spcPts val="0"/>
              </a:spcAft>
              <a:buFont typeface="Wingdings" pitchFamily="2" charset="2"/>
              <a:buChar char="v"/>
            </a:pPr>
            <a:r>
              <a:rPr lang="en-US" sz="2400" b="1" dirty="0">
                <a:solidFill>
                  <a:sysClr val="windowText" lastClr="000000"/>
                </a:solidFill>
                <a:latin typeface="Century Gothic" panose="020B0502020202020204" pitchFamily="34" charset="0"/>
                <a:ea typeface="Calibri" panose="020F0502020204030204" pitchFamily="34" charset="0"/>
                <a:cs typeface="Times New Roman" panose="02020603050405020304" pitchFamily="18" charset="0"/>
              </a:rPr>
              <a:t>Introduce Equity-minded and Course Level Data Basics </a:t>
            </a:r>
          </a:p>
          <a:p>
            <a:pPr>
              <a:lnSpc>
                <a:spcPct val="150000"/>
              </a:lnSpc>
              <a:spcBef>
                <a:spcPts val="0"/>
              </a:spcBef>
              <a:buFont typeface="Wingdings" pitchFamily="2" charset="2"/>
              <a:buChar char="v"/>
            </a:pPr>
            <a:r>
              <a:rPr lang="en-US" sz="2400" b="1" dirty="0">
                <a:solidFill>
                  <a:sysClr val="windowText" lastClr="000000"/>
                </a:solidFill>
                <a:latin typeface="Century Gothic" panose="020B0502020202020204" pitchFamily="34" charset="0"/>
                <a:ea typeface="Calibri" panose="020F0502020204030204" pitchFamily="34" charset="0"/>
                <a:cs typeface="Times New Roman" panose="02020603050405020304" pitchFamily="18" charset="0"/>
              </a:rPr>
              <a:t>Data Dive; identify data narrative and Introduce Culturally Responsive Teaching &amp; Learning</a:t>
            </a:r>
          </a:p>
          <a:p>
            <a:pPr marR="0" lvl="0">
              <a:lnSpc>
                <a:spcPct val="150000"/>
              </a:lnSpc>
              <a:spcBef>
                <a:spcPts val="0"/>
              </a:spcBef>
              <a:spcAft>
                <a:spcPts val="0"/>
              </a:spcAft>
              <a:buFont typeface="Wingdings" pitchFamily="2" charset="2"/>
              <a:buChar char="v"/>
            </a:pPr>
            <a:r>
              <a:rPr lang="en-US" sz="2400" b="1" dirty="0">
                <a:solidFill>
                  <a:sysClr val="windowText" lastClr="000000"/>
                </a:solidFill>
                <a:latin typeface="Century Gothic" panose="020B0502020202020204" pitchFamily="34" charset="0"/>
                <a:ea typeface="Calibri" panose="020F0502020204030204" pitchFamily="34" charset="0"/>
                <a:cs typeface="Times New Roman" panose="02020603050405020304" pitchFamily="18" charset="0"/>
              </a:rPr>
              <a:t>History of Whiteness and Racism; racial microaggressions &amp; stereotype threat</a:t>
            </a:r>
          </a:p>
          <a:p>
            <a:pPr marR="0" lvl="0">
              <a:lnSpc>
                <a:spcPct val="150000"/>
              </a:lnSpc>
              <a:spcBef>
                <a:spcPts val="0"/>
              </a:spcBef>
              <a:spcAft>
                <a:spcPts val="0"/>
              </a:spcAft>
              <a:buFont typeface="Wingdings" pitchFamily="2" charset="2"/>
              <a:buChar char="v"/>
            </a:pPr>
            <a:r>
              <a:rPr lang="en-US" sz="2400" b="1" dirty="0">
                <a:solidFill>
                  <a:sysClr val="windowText" lastClr="000000"/>
                </a:solidFill>
                <a:latin typeface="Century Gothic" panose="020B0502020202020204" pitchFamily="34" charset="0"/>
                <a:ea typeface="Calibri" panose="020F0502020204030204" pitchFamily="34" charset="0"/>
                <a:cs typeface="Times New Roman" panose="02020603050405020304" pitchFamily="18" charset="0"/>
              </a:rPr>
              <a:t>Implementing CRTL; practitioners present discipline-specific strategies</a:t>
            </a:r>
          </a:p>
          <a:p>
            <a:pPr marR="0" lvl="0">
              <a:lnSpc>
                <a:spcPct val="150000"/>
              </a:lnSpc>
              <a:spcBef>
                <a:spcPts val="0"/>
              </a:spcBef>
              <a:spcAft>
                <a:spcPts val="0"/>
              </a:spcAft>
              <a:buFont typeface="Wingdings" pitchFamily="2" charset="2"/>
              <a:buChar char="v"/>
            </a:pPr>
            <a:r>
              <a:rPr lang="en-US" sz="2400" b="1" dirty="0">
                <a:solidFill>
                  <a:sysClr val="windowText" lastClr="000000"/>
                </a:solidFill>
                <a:latin typeface="Century Gothic" panose="020B0502020202020204" pitchFamily="34" charset="0"/>
                <a:ea typeface="Calibri" panose="020F0502020204030204" pitchFamily="34" charset="0"/>
                <a:cs typeface="Times New Roman" panose="02020603050405020304" pitchFamily="18" charset="0"/>
              </a:rPr>
              <a:t>Pilot CRTL efforts and student survey </a:t>
            </a:r>
          </a:p>
          <a:p>
            <a:pPr marR="0" lvl="0">
              <a:lnSpc>
                <a:spcPct val="150000"/>
              </a:lnSpc>
              <a:spcBef>
                <a:spcPts val="0"/>
              </a:spcBef>
              <a:spcAft>
                <a:spcPts val="0"/>
              </a:spcAft>
              <a:buFont typeface="Wingdings" pitchFamily="2" charset="2"/>
              <a:buChar char="v"/>
            </a:pPr>
            <a:r>
              <a:rPr lang="en-US" sz="2400" b="1" dirty="0">
                <a:solidFill>
                  <a:sysClr val="windowText" lastClr="000000"/>
                </a:solidFill>
                <a:latin typeface="Century Gothic" panose="020B0502020202020204" pitchFamily="34" charset="0"/>
                <a:ea typeface="Calibri" panose="020F0502020204030204" pitchFamily="34" charset="0"/>
                <a:cs typeface="Times New Roman" panose="02020603050405020304" pitchFamily="18" charset="0"/>
              </a:rPr>
              <a:t>Review course data/student feedback and revise for improvement  </a:t>
            </a:r>
          </a:p>
        </p:txBody>
      </p:sp>
    </p:spTree>
    <p:extLst>
      <p:ext uri="{BB962C8B-B14F-4D97-AF65-F5344CB8AC3E}">
        <p14:creationId xmlns:p14="http://schemas.microsoft.com/office/powerpoint/2010/main" val="673834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435"/>
        <p:cNvGrpSpPr/>
        <p:nvPr/>
      </p:nvGrpSpPr>
      <p:grpSpPr>
        <a:xfrm>
          <a:off x="0" y="0"/>
          <a:ext cx="0" cy="0"/>
          <a:chOff x="0" y="0"/>
          <a:chExt cx="0" cy="0"/>
        </a:xfrm>
      </p:grpSpPr>
      <p:sp>
        <p:nvSpPr>
          <p:cNvPr id="4" name="Rectangle 3"/>
          <p:cNvSpPr/>
          <p:nvPr/>
        </p:nvSpPr>
        <p:spPr>
          <a:xfrm>
            <a:off x="0" y="1905918"/>
            <a:ext cx="12192000" cy="4659269"/>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6" name="Google Shape;436;p44"/>
          <p:cNvSpPr txBox="1">
            <a:spLocks noGrp="1"/>
          </p:cNvSpPr>
          <p:nvPr>
            <p:ph type="body" idx="1"/>
          </p:nvPr>
        </p:nvSpPr>
        <p:spPr>
          <a:xfrm>
            <a:off x="267128" y="1828800"/>
            <a:ext cx="11537879" cy="47363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None/>
            </a:pPr>
            <a:r>
              <a:rPr lang="en-US" sz="2400" b="1" dirty="0">
                <a:solidFill>
                  <a:sysClr val="windowText" lastClr="000000"/>
                </a:solidFill>
                <a:latin typeface="Century Gothic" panose="020B0502020202020204" pitchFamily="34" charset="0"/>
              </a:rPr>
              <a:t>Participation</a:t>
            </a:r>
            <a:endParaRPr sz="2400" b="1" dirty="0">
              <a:solidFill>
                <a:sysClr val="windowText" lastClr="000000"/>
              </a:solidFill>
              <a:latin typeface="Century Gothic" panose="020B0502020202020204" pitchFamily="34" charset="0"/>
            </a:endParaRPr>
          </a:p>
          <a:p>
            <a:pPr marL="419100" indent="-342900">
              <a:lnSpc>
                <a:spcPct val="100000"/>
              </a:lnSpc>
              <a:spcBef>
                <a:spcPts val="0"/>
              </a:spcBef>
              <a:buSzPts val="2400"/>
            </a:pPr>
            <a:r>
              <a:rPr lang="en-US" sz="2400" b="1" dirty="0">
                <a:solidFill>
                  <a:sysClr val="windowText" lastClr="000000"/>
                </a:solidFill>
                <a:latin typeface="Century Gothic" panose="020B0502020202020204" pitchFamily="34" charset="0"/>
              </a:rPr>
              <a:t>Attend semester meetings </a:t>
            </a:r>
            <a:endParaRPr sz="2400" b="1" dirty="0">
              <a:solidFill>
                <a:sysClr val="windowText" lastClr="000000"/>
              </a:solidFill>
              <a:latin typeface="Century Gothic" panose="020B0502020202020204" pitchFamily="34" charset="0"/>
            </a:endParaRPr>
          </a:p>
          <a:p>
            <a:pPr marL="419100" lvl="0" indent="-342900" algn="l" rtl="0">
              <a:lnSpc>
                <a:spcPct val="100000"/>
              </a:lnSpc>
              <a:spcBef>
                <a:spcPts val="0"/>
              </a:spcBef>
              <a:spcAft>
                <a:spcPts val="0"/>
              </a:spcAft>
              <a:buSzPts val="2400"/>
            </a:pPr>
            <a:r>
              <a:rPr lang="en-US" sz="2400" b="1" dirty="0">
                <a:solidFill>
                  <a:sysClr val="windowText" lastClr="000000"/>
                </a:solidFill>
                <a:latin typeface="Century Gothic" panose="020B0502020202020204" pitchFamily="34" charset="0"/>
              </a:rPr>
              <a:t>Participate and engage in discussions </a:t>
            </a:r>
            <a:endParaRPr sz="2400" b="1" dirty="0">
              <a:solidFill>
                <a:sysClr val="windowText" lastClr="000000"/>
              </a:solidFill>
              <a:latin typeface="Century Gothic" panose="020B0502020202020204" pitchFamily="34" charset="0"/>
            </a:endParaRPr>
          </a:p>
          <a:p>
            <a:pPr marL="419100" lvl="0" indent="-342900" algn="l" rtl="0">
              <a:lnSpc>
                <a:spcPct val="100000"/>
              </a:lnSpc>
              <a:spcBef>
                <a:spcPts val="0"/>
              </a:spcBef>
              <a:spcAft>
                <a:spcPts val="0"/>
              </a:spcAft>
              <a:buSzPts val="2400"/>
            </a:pPr>
            <a:r>
              <a:rPr lang="en-US" sz="2400" b="1" dirty="0">
                <a:solidFill>
                  <a:sysClr val="windowText" lastClr="000000"/>
                </a:solidFill>
                <a:latin typeface="Century Gothic" panose="020B0502020202020204" pitchFamily="34" charset="0"/>
              </a:rPr>
              <a:t>Engage in self-reflection on pedagogical practices and curricula</a:t>
            </a:r>
            <a:endParaRPr sz="2400" b="1" dirty="0">
              <a:solidFill>
                <a:sysClr val="windowText" lastClr="000000"/>
              </a:solidFill>
              <a:latin typeface="Century Gothic" panose="020B0502020202020204" pitchFamily="34" charset="0"/>
            </a:endParaRPr>
          </a:p>
          <a:p>
            <a:pPr marL="419100" lvl="0" indent="-342900" algn="l" rtl="0">
              <a:lnSpc>
                <a:spcPct val="100000"/>
              </a:lnSpc>
              <a:spcBef>
                <a:spcPts val="0"/>
              </a:spcBef>
              <a:spcAft>
                <a:spcPts val="0"/>
              </a:spcAft>
              <a:buSzPts val="2400"/>
            </a:pPr>
            <a:r>
              <a:rPr lang="en-US" sz="2400" b="1" dirty="0">
                <a:solidFill>
                  <a:sysClr val="windowText" lastClr="000000"/>
                </a:solidFill>
                <a:latin typeface="Century Gothic" panose="020B0502020202020204" pitchFamily="34" charset="0"/>
              </a:rPr>
              <a:t>Complete provided homework (mostly readings)</a:t>
            </a:r>
            <a:endParaRPr sz="2400" b="1" dirty="0">
              <a:solidFill>
                <a:sysClr val="windowText" lastClr="000000"/>
              </a:solidFill>
              <a:latin typeface="Century Gothic" panose="020B0502020202020204" pitchFamily="34" charset="0"/>
            </a:endParaRPr>
          </a:p>
          <a:p>
            <a:pPr marL="419100" lvl="0" indent="-342900" algn="l" rtl="0">
              <a:lnSpc>
                <a:spcPct val="100000"/>
              </a:lnSpc>
              <a:spcBef>
                <a:spcPts val="0"/>
              </a:spcBef>
              <a:spcAft>
                <a:spcPts val="0"/>
              </a:spcAft>
              <a:buSzPts val="2400"/>
            </a:pPr>
            <a:r>
              <a:rPr lang="en-US" sz="2400" b="1" dirty="0">
                <a:solidFill>
                  <a:sysClr val="windowText" lastClr="000000"/>
                </a:solidFill>
                <a:latin typeface="Century Gothic" panose="020B0502020202020204" pitchFamily="34" charset="0"/>
              </a:rPr>
              <a:t>Participate in surveys</a:t>
            </a:r>
            <a:endParaRPr sz="2400" b="1" dirty="0">
              <a:solidFill>
                <a:sysClr val="windowText" lastClr="000000"/>
              </a:solidFill>
              <a:latin typeface="Century Gothic" panose="020B0502020202020204" pitchFamily="34" charset="0"/>
            </a:endParaRPr>
          </a:p>
          <a:p>
            <a:pPr marL="0" lvl="0" indent="0" algn="l" rtl="0">
              <a:lnSpc>
                <a:spcPct val="100000"/>
              </a:lnSpc>
              <a:spcBef>
                <a:spcPts val="0"/>
              </a:spcBef>
              <a:spcAft>
                <a:spcPts val="0"/>
              </a:spcAft>
              <a:buClr>
                <a:schemeClr val="dk1"/>
              </a:buClr>
              <a:buSzPts val="2800"/>
              <a:buNone/>
            </a:pPr>
            <a:endParaRPr sz="2400" b="1" dirty="0">
              <a:solidFill>
                <a:sysClr val="windowText" lastClr="000000"/>
              </a:solidFill>
              <a:latin typeface="Century Gothic" panose="020B0502020202020204" pitchFamily="34" charset="0"/>
            </a:endParaRPr>
          </a:p>
          <a:p>
            <a:pPr marL="0" lvl="0" indent="0" algn="l" rtl="0">
              <a:lnSpc>
                <a:spcPct val="100000"/>
              </a:lnSpc>
              <a:spcBef>
                <a:spcPts val="0"/>
              </a:spcBef>
              <a:spcAft>
                <a:spcPts val="0"/>
              </a:spcAft>
              <a:buClr>
                <a:schemeClr val="dk1"/>
              </a:buClr>
              <a:buSzPts val="2800"/>
              <a:buNone/>
            </a:pPr>
            <a:r>
              <a:rPr lang="en-US" sz="2400" b="1" dirty="0">
                <a:solidFill>
                  <a:sysClr val="windowText" lastClr="000000"/>
                </a:solidFill>
                <a:latin typeface="Century Gothic" panose="020B0502020202020204" pitchFamily="34" charset="0"/>
              </a:rPr>
              <a:t>Compensation (Faculty Stipend $55/hour)</a:t>
            </a:r>
            <a:endParaRPr sz="2400" b="1" dirty="0">
              <a:solidFill>
                <a:sysClr val="windowText" lastClr="000000"/>
              </a:solidFill>
              <a:latin typeface="Century Gothic" panose="020B0502020202020204" pitchFamily="34" charset="0"/>
            </a:endParaRPr>
          </a:p>
          <a:p>
            <a:pPr marL="419100" indent="-342900">
              <a:lnSpc>
                <a:spcPct val="100000"/>
              </a:lnSpc>
              <a:spcBef>
                <a:spcPts val="0"/>
              </a:spcBef>
              <a:buSzPts val="2400"/>
            </a:pPr>
            <a:r>
              <a:rPr lang="en-US" sz="2400" b="1" dirty="0">
                <a:solidFill>
                  <a:sysClr val="windowText" lastClr="000000"/>
                </a:solidFill>
                <a:latin typeface="Century Gothic" panose="020B0502020202020204" pitchFamily="34" charset="0"/>
              </a:rPr>
              <a:t>1st Semester Concept Meetings: Attendance and active participation</a:t>
            </a:r>
            <a:endParaRPr sz="2400" b="1" dirty="0">
              <a:solidFill>
                <a:sysClr val="windowText" lastClr="000000"/>
              </a:solidFill>
              <a:latin typeface="Century Gothic" panose="020B0502020202020204" pitchFamily="34" charset="0"/>
            </a:endParaRPr>
          </a:p>
          <a:p>
            <a:pPr marL="419100" indent="-342900">
              <a:lnSpc>
                <a:spcPct val="100000"/>
              </a:lnSpc>
              <a:spcBef>
                <a:spcPts val="0"/>
              </a:spcBef>
              <a:buSzPts val="2400"/>
            </a:pPr>
            <a:r>
              <a:rPr lang="en-US" sz="2400" b="1" dirty="0">
                <a:solidFill>
                  <a:sysClr val="windowText" lastClr="000000"/>
                </a:solidFill>
                <a:latin typeface="Century Gothic" panose="020B0502020202020204" pitchFamily="34" charset="0"/>
              </a:rPr>
              <a:t>2nd Semester Implementation Meetings: Data reflections, goal setting, tool creation, plan implementation, and results evaluation</a:t>
            </a:r>
            <a:endParaRPr sz="2400" b="1" dirty="0">
              <a:solidFill>
                <a:sysClr val="windowText" lastClr="000000"/>
              </a:solidFill>
              <a:latin typeface="Century Gothic" panose="020B0502020202020204" pitchFamily="34" charset="0"/>
            </a:endParaRPr>
          </a:p>
          <a:p>
            <a:pPr marL="419100" indent="-342900">
              <a:lnSpc>
                <a:spcPct val="100000"/>
              </a:lnSpc>
              <a:spcBef>
                <a:spcPts val="0"/>
              </a:spcBef>
              <a:buSzPts val="2400"/>
            </a:pPr>
            <a:r>
              <a:rPr lang="en-US" sz="2400" b="1" dirty="0">
                <a:solidFill>
                  <a:sysClr val="windowText" lastClr="000000"/>
                </a:solidFill>
                <a:latin typeface="Century Gothic" panose="020B0502020202020204" pitchFamily="34" charset="0"/>
              </a:rPr>
              <a:t>3rd Semester Sharing/Reflection: Present tool creation and results to colleagues; reflect on results and revise </a:t>
            </a:r>
            <a:endParaRPr b="1" dirty="0">
              <a:solidFill>
                <a:sysClr val="windowText" lastClr="000000"/>
              </a:solidFill>
            </a:endParaRPr>
          </a:p>
        </p:txBody>
      </p:sp>
      <p:sp>
        <p:nvSpPr>
          <p:cNvPr id="439" name="Google Shape;439;p44"/>
          <p:cNvSpPr txBox="1"/>
          <p:nvPr/>
        </p:nvSpPr>
        <p:spPr>
          <a:xfrm>
            <a:off x="100825" y="279615"/>
            <a:ext cx="10920743" cy="1952088"/>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70000"/>
              </a:lnSpc>
              <a:spcBef>
                <a:spcPts val="0"/>
              </a:spcBef>
              <a:spcAft>
                <a:spcPts val="0"/>
              </a:spcAft>
              <a:buClr>
                <a:prstClr val="black"/>
              </a:buClr>
              <a:buSzPts val="3959"/>
              <a:buFontTx/>
              <a:buNone/>
              <a:tabLst/>
              <a:defRPr/>
            </a:pPr>
            <a:r>
              <a:rPr kumimoji="0" lang="en-US" sz="5400" b="1" i="0" u="none" strike="noStrike" kern="1200" cap="none" spc="0" normalizeH="0" baseline="0" noProof="0" dirty="0">
                <a:ln>
                  <a:noFill/>
                </a:ln>
                <a:solidFill>
                  <a:prstClr val="white"/>
                </a:solidFill>
                <a:effectLst/>
                <a:uLnTx/>
                <a:uFillTx/>
                <a:latin typeface="Century Gothic" panose="020B0502020202020204" pitchFamily="34" charset="0"/>
                <a:ea typeface="Calibri"/>
                <a:cs typeface="Calibri"/>
                <a:sym typeface="Calibri"/>
              </a:rPr>
              <a:t>Commitment &amp; Compensation   </a:t>
            </a:r>
          </a:p>
        </p:txBody>
      </p:sp>
    </p:spTree>
    <p:extLst>
      <p:ext uri="{BB962C8B-B14F-4D97-AF65-F5344CB8AC3E}">
        <p14:creationId xmlns:p14="http://schemas.microsoft.com/office/powerpoint/2010/main" val="1798755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b="-96000"/>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A9230E3-DCBD-C443-AD10-C59E25617357}"/>
              </a:ext>
            </a:extLst>
          </p:cNvPr>
          <p:cNvSpPr/>
          <p:nvPr/>
        </p:nvSpPr>
        <p:spPr>
          <a:xfrm>
            <a:off x="0" y="4766553"/>
            <a:ext cx="12191999" cy="2091447"/>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a:extLst>
              <a:ext uri="{FF2B5EF4-FFF2-40B4-BE49-F238E27FC236}">
                <a16:creationId xmlns:a16="http://schemas.microsoft.com/office/drawing/2014/main" id="{7F26A89F-E26C-7245-91B5-148AAA0D8AF1}"/>
              </a:ext>
            </a:extLst>
          </p:cNvPr>
          <p:cNvSpPr>
            <a:spLocks noGrp="1"/>
          </p:cNvSpPr>
          <p:nvPr>
            <p:ph type="title"/>
          </p:nvPr>
        </p:nvSpPr>
        <p:spPr>
          <a:xfrm>
            <a:off x="1" y="4766553"/>
            <a:ext cx="12191998" cy="2047721"/>
          </a:xfrm>
        </p:spPr>
        <p:txBody>
          <a:bodyPr>
            <a:noAutofit/>
          </a:bodyPr>
          <a:lstStyle/>
          <a:p>
            <a:r>
              <a:rPr lang="en-US" sz="2800" b="1" dirty="0">
                <a:latin typeface="Century Gothic" panose="020B0502020202020204" pitchFamily="34" charset="0"/>
              </a:rPr>
              <a:t>Currently over 70 instructional faculty have participated in Equity-minded Teaching and Learning trainings. </a:t>
            </a:r>
            <a:br>
              <a:rPr lang="en-US" sz="2800" b="1" dirty="0">
                <a:latin typeface="Century Gothic" panose="020B0502020202020204" pitchFamily="34" charset="0"/>
              </a:rPr>
            </a:br>
            <a:r>
              <a:rPr lang="en-US" sz="2800" b="1" dirty="0">
                <a:latin typeface="Century Gothic" panose="020B0502020202020204" pitchFamily="34" charset="0"/>
              </a:rPr>
              <a:t>  </a:t>
            </a:r>
            <a:br>
              <a:rPr lang="en-US" sz="2800" b="1" dirty="0">
                <a:latin typeface="Century Gothic" panose="020B0502020202020204" pitchFamily="34" charset="0"/>
              </a:rPr>
            </a:br>
            <a:r>
              <a:rPr lang="en-US" sz="2800" b="1" dirty="0">
                <a:latin typeface="Century Gothic" panose="020B0502020202020204" pitchFamily="34" charset="0"/>
              </a:rPr>
              <a:t>Cohorts: English 2017-2020, Math 2018-2019, HSBS 2018-2020, Mixed discipline in 2019-2020</a:t>
            </a:r>
            <a:endParaRPr lang="en-US" sz="3600" b="1" dirty="0">
              <a:latin typeface="Century Gothic" panose="020B0502020202020204" pitchFamily="34" charset="0"/>
            </a:endParaRPr>
          </a:p>
        </p:txBody>
      </p:sp>
      <p:pic>
        <p:nvPicPr>
          <p:cNvPr id="10" name="Picture 9">
            <a:extLst>
              <a:ext uri="{FF2B5EF4-FFF2-40B4-BE49-F238E27FC236}">
                <a16:creationId xmlns:a16="http://schemas.microsoft.com/office/drawing/2014/main" id="{300389E2-07E6-0F4B-B216-9A918F8691E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36635"/>
            <a:ext cx="3292366" cy="2259724"/>
          </a:xfrm>
          <a:prstGeom prst="rect">
            <a:avLst/>
          </a:prstGeom>
        </p:spPr>
      </p:pic>
    </p:spTree>
    <p:extLst>
      <p:ext uri="{BB962C8B-B14F-4D97-AF65-F5344CB8AC3E}">
        <p14:creationId xmlns:p14="http://schemas.microsoft.com/office/powerpoint/2010/main" val="3501938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t="-8000" b="-11000"/>
          </a:stretch>
        </a:blipFill>
        <a:effectLst/>
      </p:bgPr>
    </p:bg>
    <p:spTree>
      <p:nvGrpSpPr>
        <p:cNvPr id="1" name=""/>
        <p:cNvGrpSpPr/>
        <p:nvPr/>
      </p:nvGrpSpPr>
      <p:grpSpPr>
        <a:xfrm>
          <a:off x="0" y="0"/>
          <a:ext cx="0" cy="0"/>
          <a:chOff x="0" y="0"/>
          <a:chExt cx="0" cy="0"/>
        </a:xfrm>
      </p:grpSpPr>
      <p:sp>
        <p:nvSpPr>
          <p:cNvPr id="4" name="Rectangle 3"/>
          <p:cNvSpPr/>
          <p:nvPr/>
        </p:nvSpPr>
        <p:spPr>
          <a:xfrm>
            <a:off x="323193" y="1998594"/>
            <a:ext cx="11574517" cy="4149959"/>
          </a:xfrm>
          <a:prstGeom prst="rect">
            <a:avLst/>
          </a:prstGeom>
          <a:solidFill>
            <a:schemeClr val="bg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135624" y="485051"/>
            <a:ext cx="5366657" cy="1325563"/>
          </a:xfrm>
        </p:spPr>
        <p:txBody>
          <a:bodyPr>
            <a:normAutofit/>
          </a:bodyPr>
          <a:lstStyle/>
          <a:p>
            <a:r>
              <a:rPr lang="en-US" sz="5400" b="1" dirty="0">
                <a:latin typeface="Century Gothic" panose="020B0502020202020204" pitchFamily="34" charset="0"/>
              </a:rPr>
              <a:t>Intentionality </a:t>
            </a:r>
          </a:p>
        </p:txBody>
      </p:sp>
      <p:sp>
        <p:nvSpPr>
          <p:cNvPr id="3" name="Content Placeholder 2"/>
          <p:cNvSpPr>
            <a:spLocks noGrp="1"/>
          </p:cNvSpPr>
          <p:nvPr>
            <p:ph idx="1"/>
          </p:nvPr>
        </p:nvSpPr>
        <p:spPr>
          <a:xfrm>
            <a:off x="323193" y="2103697"/>
            <a:ext cx="11673590" cy="4149959"/>
          </a:xfrm>
        </p:spPr>
        <p:txBody>
          <a:bodyPr>
            <a:normAutofit lnSpcReduction="10000"/>
          </a:bodyPr>
          <a:lstStyle/>
          <a:p>
            <a:pPr marL="0" indent="0">
              <a:buNone/>
            </a:pPr>
            <a:r>
              <a:rPr lang="en-US" sz="2400" b="1" dirty="0">
                <a:solidFill>
                  <a:sysClr val="windowText" lastClr="000000"/>
                </a:solidFill>
                <a:latin typeface="Century Gothic" panose="020B0502020202020204" pitchFamily="34" charset="0"/>
              </a:rPr>
              <a:t>Efforts at our institution (recruitment, matriculation, acceleration, strong workforce, guided pathways, etc.) while necessary, thoughtful, and best intentioned, still remain mostly focused on structural-based changes that on their own will not address the racial disparities, systemic racism, or implicit bias in the student experience. </a:t>
            </a:r>
          </a:p>
          <a:p>
            <a:pPr marL="0" indent="0">
              <a:buNone/>
            </a:pPr>
            <a:endParaRPr lang="en-US" sz="1200" b="1" dirty="0">
              <a:solidFill>
                <a:sysClr val="windowText" lastClr="000000"/>
              </a:solidFill>
              <a:latin typeface="Century Gothic" panose="020B0502020202020204" pitchFamily="34" charset="0"/>
            </a:endParaRPr>
          </a:p>
          <a:p>
            <a:pPr marL="0" indent="0">
              <a:buNone/>
            </a:pPr>
            <a:r>
              <a:rPr lang="en-US" sz="2400" b="1" dirty="0">
                <a:solidFill>
                  <a:sysClr val="windowText" lastClr="000000"/>
                </a:solidFill>
                <a:latin typeface="Century Gothic" panose="020B0502020202020204" pitchFamily="34" charset="0"/>
              </a:rPr>
              <a:t>Therefore, while structural changes will increase access, decrease exit points and show gains in student success, they alone will not be enough to close our equity gaps. </a:t>
            </a:r>
          </a:p>
          <a:p>
            <a:pPr marL="0" indent="0">
              <a:buNone/>
            </a:pPr>
            <a:endParaRPr lang="en-US" sz="1200" b="1" dirty="0">
              <a:solidFill>
                <a:sysClr val="windowText" lastClr="000000"/>
              </a:solidFill>
              <a:latin typeface="Century Gothic" panose="020B0502020202020204" pitchFamily="34" charset="0"/>
            </a:endParaRPr>
          </a:p>
          <a:p>
            <a:pPr marL="0" indent="0">
              <a:buNone/>
            </a:pPr>
            <a:r>
              <a:rPr lang="en-US" sz="2400" b="1" dirty="0">
                <a:solidFill>
                  <a:sysClr val="windowText" lastClr="000000"/>
                </a:solidFill>
                <a:latin typeface="Century Gothic" panose="020B0502020202020204" pitchFamily="34" charset="0"/>
              </a:rPr>
              <a:t>We need intentionality in addressing racial disparities, systemic racism and implicit bias, as they will not magically disappear on their own and the </a:t>
            </a:r>
            <a:r>
              <a:rPr lang="en-US" sz="2400" b="1" u="sng" dirty="0">
                <a:solidFill>
                  <a:sysClr val="windowText" lastClr="000000"/>
                </a:solidFill>
                <a:latin typeface="Century Gothic" panose="020B0502020202020204" pitchFamily="34" charset="0"/>
              </a:rPr>
              <a:t>student relationship with our faculty </a:t>
            </a:r>
            <a:r>
              <a:rPr lang="en-US" sz="2400" b="1" dirty="0">
                <a:solidFill>
                  <a:sysClr val="windowText" lastClr="000000"/>
                </a:solidFill>
                <a:latin typeface="Century Gothic" panose="020B0502020202020204" pitchFamily="34" charset="0"/>
              </a:rPr>
              <a:t>is central to this effort.</a:t>
            </a:r>
            <a:endParaRPr lang="en-US" sz="2400" b="1" dirty="0">
              <a:ln>
                <a:solidFill>
                  <a:schemeClr val="tx1"/>
                </a:solidFill>
              </a:ln>
              <a:solidFill>
                <a:schemeClr val="bg1"/>
              </a:solidFill>
              <a:latin typeface="Century Gothic" panose="020B0502020202020204" pitchFamily="34" charset="0"/>
            </a:endParaRPr>
          </a:p>
        </p:txBody>
      </p:sp>
    </p:spTree>
    <p:extLst>
      <p:ext uri="{BB962C8B-B14F-4D97-AF65-F5344CB8AC3E}">
        <p14:creationId xmlns:p14="http://schemas.microsoft.com/office/powerpoint/2010/main" val="2300106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r="-11000" b="-14000"/>
          </a:stretch>
        </a:blipFill>
        <a:effectLst/>
      </p:bgPr>
    </p:bg>
    <p:spTree>
      <p:nvGrpSpPr>
        <p:cNvPr id="1" name=""/>
        <p:cNvGrpSpPr/>
        <p:nvPr/>
      </p:nvGrpSpPr>
      <p:grpSpPr>
        <a:xfrm>
          <a:off x="0" y="0"/>
          <a:ext cx="0" cy="0"/>
          <a:chOff x="0" y="0"/>
          <a:chExt cx="0" cy="0"/>
        </a:xfrm>
      </p:grpSpPr>
      <p:sp>
        <p:nvSpPr>
          <p:cNvPr id="5" name="Rectangle 4"/>
          <p:cNvSpPr/>
          <p:nvPr/>
        </p:nvSpPr>
        <p:spPr>
          <a:xfrm>
            <a:off x="148814" y="3090040"/>
            <a:ext cx="11696345" cy="1815447"/>
          </a:xfrm>
          <a:prstGeom prst="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a:extLst>
              <a:ext uri="{FF2B5EF4-FFF2-40B4-BE49-F238E27FC236}">
                <a16:creationId xmlns:a16="http://schemas.microsoft.com/office/drawing/2014/main" id="{6F082E4F-FB5E-7441-B10B-CBF32A0B843F}"/>
              </a:ext>
            </a:extLst>
          </p:cNvPr>
          <p:cNvSpPr>
            <a:spLocks noGrp="1"/>
          </p:cNvSpPr>
          <p:nvPr>
            <p:ph type="title"/>
          </p:nvPr>
        </p:nvSpPr>
        <p:spPr>
          <a:xfrm>
            <a:off x="148814" y="1513528"/>
            <a:ext cx="5660315" cy="1325563"/>
          </a:xfrm>
        </p:spPr>
        <p:txBody>
          <a:bodyPr>
            <a:normAutofit/>
          </a:bodyPr>
          <a:lstStyle/>
          <a:p>
            <a:r>
              <a:rPr lang="en-US" sz="5400" b="1" dirty="0">
                <a:ln>
                  <a:solidFill>
                    <a:schemeClr val="tx1"/>
                  </a:solidFill>
                </a:ln>
                <a:solidFill>
                  <a:schemeClr val="bg1"/>
                </a:solidFill>
                <a:latin typeface="Century Gothic" panose="020B0502020202020204" pitchFamily="34" charset="0"/>
              </a:rPr>
              <a:t>Cultural Wealth  </a:t>
            </a:r>
          </a:p>
        </p:txBody>
      </p:sp>
      <p:sp>
        <p:nvSpPr>
          <p:cNvPr id="3" name="Content Placeholder 2">
            <a:extLst>
              <a:ext uri="{FF2B5EF4-FFF2-40B4-BE49-F238E27FC236}">
                <a16:creationId xmlns:a16="http://schemas.microsoft.com/office/drawing/2014/main" id="{5AEBC78D-0404-DB49-9BDC-971C37C7BC46}"/>
              </a:ext>
            </a:extLst>
          </p:cNvPr>
          <p:cNvSpPr>
            <a:spLocks noGrp="1"/>
          </p:cNvSpPr>
          <p:nvPr>
            <p:ph idx="1"/>
          </p:nvPr>
        </p:nvSpPr>
        <p:spPr>
          <a:xfrm>
            <a:off x="148814" y="3223686"/>
            <a:ext cx="11792174" cy="1800136"/>
          </a:xfrm>
        </p:spPr>
        <p:txBody>
          <a:bodyPr>
            <a:normAutofit/>
          </a:bodyPr>
          <a:lstStyle/>
          <a:p>
            <a:pPr marL="0" indent="0">
              <a:buNone/>
            </a:pPr>
            <a:r>
              <a:rPr lang="en-US" b="1" dirty="0">
                <a:solidFill>
                  <a:sysClr val="windowText" lastClr="000000"/>
                </a:solidFill>
                <a:latin typeface="Century Gothic" panose="020B0502020202020204" pitchFamily="34" charset="0"/>
              </a:rPr>
              <a:t>Students of color arrive with a wealth of knowledge and PhD’s in their lived experiences with racial disparities; an exchange of knowledge </a:t>
            </a:r>
            <a:r>
              <a:rPr lang="en-US" b="1" u="sng" dirty="0">
                <a:solidFill>
                  <a:sysClr val="windowText" lastClr="000000"/>
                </a:solidFill>
                <a:latin typeface="Century Gothic" panose="020B0502020202020204" pitchFamily="34" charset="0"/>
              </a:rPr>
              <a:t>must</a:t>
            </a:r>
            <a:r>
              <a:rPr lang="en-US" b="1" dirty="0">
                <a:solidFill>
                  <a:sysClr val="windowText" lastClr="000000"/>
                </a:solidFill>
                <a:latin typeface="Century Gothic" panose="020B0502020202020204" pitchFamily="34" charset="0"/>
              </a:rPr>
              <a:t> take place between us and them to help educate each other.  </a:t>
            </a:r>
          </a:p>
        </p:txBody>
      </p:sp>
    </p:spTree>
    <p:extLst>
      <p:ext uri="{BB962C8B-B14F-4D97-AF65-F5344CB8AC3E}">
        <p14:creationId xmlns:p14="http://schemas.microsoft.com/office/powerpoint/2010/main" val="169730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t="-17000" b="-17000"/>
          </a:stretch>
        </a:blipFill>
        <a:effectLst/>
      </p:bgPr>
    </p:bg>
    <p:spTree>
      <p:nvGrpSpPr>
        <p:cNvPr id="1" name="Shape 283"/>
        <p:cNvGrpSpPr/>
        <p:nvPr/>
      </p:nvGrpSpPr>
      <p:grpSpPr>
        <a:xfrm>
          <a:off x="0" y="0"/>
          <a:ext cx="0" cy="0"/>
          <a:chOff x="0" y="0"/>
          <a:chExt cx="0" cy="0"/>
        </a:xfrm>
      </p:grpSpPr>
      <p:sp>
        <p:nvSpPr>
          <p:cNvPr id="4" name="Rectangle 3"/>
          <p:cNvSpPr/>
          <p:nvPr/>
        </p:nvSpPr>
        <p:spPr>
          <a:xfrm>
            <a:off x="241738" y="4025462"/>
            <a:ext cx="11845160" cy="2649939"/>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4" name="Google Shape;284;p31"/>
          <p:cNvSpPr txBox="1">
            <a:spLocks noGrp="1"/>
          </p:cNvSpPr>
          <p:nvPr>
            <p:ph type="body" idx="1"/>
          </p:nvPr>
        </p:nvSpPr>
        <p:spPr>
          <a:xfrm>
            <a:off x="154023" y="3946482"/>
            <a:ext cx="12036976" cy="272891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None/>
            </a:pPr>
            <a:r>
              <a:rPr lang="en-US" sz="3000" b="1" dirty="0">
                <a:solidFill>
                  <a:sysClr val="windowText" lastClr="000000"/>
                </a:solidFill>
                <a:latin typeface="Century Gothic" panose="020B0502020202020204" pitchFamily="34" charset="0"/>
              </a:rPr>
              <a:t>Culturally responsive teaching and student support can be defined as using the cultural knowledge, prior experiences, frames of reference, and performance styles of ethnically diverse students to make learning encounters more relevant to and effective for them. It teaches to and through the strengths of these students. It is culturally validating and affirming. </a:t>
            </a:r>
            <a:endParaRPr sz="3000" b="1" dirty="0">
              <a:solidFill>
                <a:sysClr val="windowText" lastClr="000000"/>
              </a:solidFill>
              <a:latin typeface="Century Gothic" panose="020B0502020202020204" pitchFamily="34" charset="0"/>
            </a:endParaRPr>
          </a:p>
        </p:txBody>
      </p:sp>
      <p:sp>
        <p:nvSpPr>
          <p:cNvPr id="2" name="Rectangle 1"/>
          <p:cNvSpPr/>
          <p:nvPr/>
        </p:nvSpPr>
        <p:spPr>
          <a:xfrm>
            <a:off x="154023" y="971425"/>
            <a:ext cx="7569967" cy="923330"/>
          </a:xfrm>
          <a:prstGeom prst="rect">
            <a:avLst/>
          </a:prstGeom>
        </p:spPr>
        <p:txBody>
          <a:bodyPr wrap="square">
            <a:spAutoFit/>
          </a:bodyPr>
          <a:lstStyle/>
          <a:p>
            <a:r>
              <a:rPr lang="en-US" sz="5400" b="1" dirty="0">
                <a:solidFill>
                  <a:prstClr val="black"/>
                </a:solidFill>
                <a:latin typeface="Century Gothic" panose="020B0502020202020204" pitchFamily="34" charset="0"/>
              </a:rPr>
              <a:t>Culturally Responsive</a:t>
            </a:r>
            <a:endParaRPr lang="en-US" dirty="0">
              <a:solidFill>
                <a:prstClr val="black"/>
              </a:solidFill>
            </a:endParaRPr>
          </a:p>
        </p:txBody>
      </p:sp>
    </p:spTree>
    <p:extLst>
      <p:ext uri="{BB962C8B-B14F-4D97-AF65-F5344CB8AC3E}">
        <p14:creationId xmlns:p14="http://schemas.microsoft.com/office/powerpoint/2010/main" val="2684291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t="-9000" b="-9000"/>
          </a:stretch>
        </a:blipFill>
        <a:effectLst/>
      </p:bgPr>
    </p:bg>
    <p:spTree>
      <p:nvGrpSpPr>
        <p:cNvPr id="1" name="Shape 114"/>
        <p:cNvGrpSpPr/>
        <p:nvPr/>
      </p:nvGrpSpPr>
      <p:grpSpPr>
        <a:xfrm>
          <a:off x="0" y="0"/>
          <a:ext cx="0" cy="0"/>
          <a:chOff x="0" y="0"/>
          <a:chExt cx="0" cy="0"/>
        </a:xfrm>
      </p:grpSpPr>
      <p:sp>
        <p:nvSpPr>
          <p:cNvPr id="115" name="Google Shape;115;p15"/>
          <p:cNvSpPr txBox="1">
            <a:spLocks noGrp="1"/>
          </p:cNvSpPr>
          <p:nvPr>
            <p:ph type="title"/>
          </p:nvPr>
        </p:nvSpPr>
        <p:spPr>
          <a:xfrm>
            <a:off x="325820" y="1020929"/>
            <a:ext cx="7916335" cy="1145263"/>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2"/>
              </a:buClr>
              <a:buSzPts val="4770"/>
              <a:buFont typeface="Century Gothic"/>
              <a:buNone/>
            </a:pPr>
            <a:r>
              <a:rPr lang="en-US" sz="5400" b="1" dirty="0">
                <a:ln>
                  <a:solidFill>
                    <a:schemeClr val="tx1"/>
                  </a:solidFill>
                </a:ln>
                <a:solidFill>
                  <a:schemeClr val="bg1"/>
                </a:solidFill>
                <a:latin typeface="Century Gothic" panose="020B0502020202020204" pitchFamily="34" charset="0"/>
              </a:rPr>
              <a:t>Student Demographics</a:t>
            </a:r>
            <a:endParaRPr sz="5400" b="1" dirty="0">
              <a:ln>
                <a:solidFill>
                  <a:schemeClr val="tx1"/>
                </a:solidFill>
              </a:ln>
              <a:solidFill>
                <a:schemeClr val="bg1"/>
              </a:solidFill>
              <a:latin typeface="Century Gothic" panose="020B0502020202020204" pitchFamily="34" charset="0"/>
            </a:endParaRPr>
          </a:p>
        </p:txBody>
      </p:sp>
      <p:graphicFrame>
        <p:nvGraphicFramePr>
          <p:cNvPr id="4" name="Table 3">
            <a:extLst>
              <a:ext uri="{FF2B5EF4-FFF2-40B4-BE49-F238E27FC236}">
                <a16:creationId xmlns:a16="http://schemas.microsoft.com/office/drawing/2014/main" id="{218299E4-208E-6743-822A-6CD20269C498}"/>
              </a:ext>
            </a:extLst>
          </p:cNvPr>
          <p:cNvGraphicFramePr>
            <a:graphicFrameLocks noGrp="1"/>
          </p:cNvGraphicFramePr>
          <p:nvPr>
            <p:extLst/>
          </p:nvPr>
        </p:nvGraphicFramePr>
        <p:xfrm>
          <a:off x="1212193" y="2397420"/>
          <a:ext cx="8128000" cy="34239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912427046"/>
                    </a:ext>
                  </a:extLst>
                </a:gridCol>
                <a:gridCol w="4064000">
                  <a:extLst>
                    <a:ext uri="{9D8B030D-6E8A-4147-A177-3AD203B41FA5}">
                      <a16:colId xmlns:a16="http://schemas.microsoft.com/office/drawing/2014/main" val="1337458553"/>
                    </a:ext>
                  </a:extLst>
                </a:gridCol>
              </a:tblGrid>
              <a:tr h="370840">
                <a:tc>
                  <a:txBody>
                    <a:bodyPr/>
                    <a:lstStyle/>
                    <a:p>
                      <a:pPr algn="ctr"/>
                      <a:r>
                        <a:rPr lang="en-US" sz="2400" dirty="0"/>
                        <a:t>Race &amp; Ethnicity </a:t>
                      </a:r>
                    </a:p>
                  </a:txBody>
                  <a:tcPr/>
                </a:tc>
                <a:tc>
                  <a:txBody>
                    <a:bodyPr/>
                    <a:lstStyle/>
                    <a:p>
                      <a:pPr algn="ctr"/>
                      <a:r>
                        <a:rPr lang="en-US" sz="2400" dirty="0"/>
                        <a:t>Student Population</a:t>
                      </a:r>
                    </a:p>
                  </a:txBody>
                  <a:tcPr/>
                </a:tc>
                <a:extLst>
                  <a:ext uri="{0D108BD9-81ED-4DB2-BD59-A6C34878D82A}">
                    <a16:rowId xmlns:a16="http://schemas.microsoft.com/office/drawing/2014/main" val="2261119554"/>
                  </a:ext>
                </a:extLst>
              </a:tr>
              <a:tr h="370840">
                <a:tc>
                  <a:txBody>
                    <a:bodyPr/>
                    <a:lstStyle/>
                    <a:p>
                      <a:pPr algn="ctr"/>
                      <a:r>
                        <a:rPr lang="en-US" dirty="0"/>
                        <a:t>White/Anglo*</a:t>
                      </a:r>
                    </a:p>
                  </a:txBody>
                  <a:tcPr/>
                </a:tc>
                <a:tc>
                  <a:txBody>
                    <a:bodyPr/>
                    <a:lstStyle/>
                    <a:p>
                      <a:pPr algn="ctr"/>
                      <a:r>
                        <a:rPr lang="en-US" dirty="0"/>
                        <a:t>4,411</a:t>
                      </a:r>
                    </a:p>
                  </a:txBody>
                  <a:tcPr/>
                </a:tc>
                <a:extLst>
                  <a:ext uri="{0D108BD9-81ED-4DB2-BD59-A6C34878D82A}">
                    <a16:rowId xmlns:a16="http://schemas.microsoft.com/office/drawing/2014/main" val="1878087229"/>
                  </a:ext>
                </a:extLst>
              </a:tr>
              <a:tr h="370840">
                <a:tc>
                  <a:txBody>
                    <a:bodyPr/>
                    <a:lstStyle/>
                    <a:p>
                      <a:pPr algn="ctr"/>
                      <a:r>
                        <a:rPr lang="en-US" dirty="0"/>
                        <a:t>Latinx</a:t>
                      </a:r>
                    </a:p>
                  </a:txBody>
                  <a:tcPr/>
                </a:tc>
                <a:tc>
                  <a:txBody>
                    <a:bodyPr/>
                    <a:lstStyle/>
                    <a:p>
                      <a:pPr algn="ctr"/>
                      <a:r>
                        <a:rPr lang="en-US" dirty="0"/>
                        <a:t>3,180</a:t>
                      </a:r>
                    </a:p>
                  </a:txBody>
                  <a:tcPr/>
                </a:tc>
                <a:extLst>
                  <a:ext uri="{0D108BD9-81ED-4DB2-BD59-A6C34878D82A}">
                    <a16:rowId xmlns:a16="http://schemas.microsoft.com/office/drawing/2014/main" val="1272534987"/>
                  </a:ext>
                </a:extLst>
              </a:tr>
              <a:tr h="370840">
                <a:tc>
                  <a:txBody>
                    <a:bodyPr/>
                    <a:lstStyle/>
                    <a:p>
                      <a:pPr algn="ctr"/>
                      <a:r>
                        <a:rPr lang="en-US" dirty="0"/>
                        <a:t>Two or More</a:t>
                      </a:r>
                    </a:p>
                  </a:txBody>
                  <a:tcPr/>
                </a:tc>
                <a:tc>
                  <a:txBody>
                    <a:bodyPr/>
                    <a:lstStyle/>
                    <a:p>
                      <a:pPr algn="ctr"/>
                      <a:r>
                        <a:rPr lang="en-US" dirty="0"/>
                        <a:t>746</a:t>
                      </a:r>
                    </a:p>
                  </a:txBody>
                  <a:tcPr/>
                </a:tc>
                <a:extLst>
                  <a:ext uri="{0D108BD9-81ED-4DB2-BD59-A6C34878D82A}">
                    <a16:rowId xmlns:a16="http://schemas.microsoft.com/office/drawing/2014/main" val="1163829851"/>
                  </a:ext>
                </a:extLst>
              </a:tr>
              <a:tr h="370840">
                <a:tc>
                  <a:txBody>
                    <a:bodyPr/>
                    <a:lstStyle/>
                    <a:p>
                      <a:pPr algn="ctr"/>
                      <a:r>
                        <a:rPr lang="en-US" dirty="0"/>
                        <a:t>African American/Black</a:t>
                      </a:r>
                    </a:p>
                  </a:txBody>
                  <a:tcPr/>
                </a:tc>
                <a:tc>
                  <a:txBody>
                    <a:bodyPr/>
                    <a:lstStyle/>
                    <a:p>
                      <a:pPr algn="ctr"/>
                      <a:r>
                        <a:rPr lang="en-US" dirty="0"/>
                        <a:t>532</a:t>
                      </a:r>
                    </a:p>
                  </a:txBody>
                  <a:tcPr/>
                </a:tc>
                <a:extLst>
                  <a:ext uri="{0D108BD9-81ED-4DB2-BD59-A6C34878D82A}">
                    <a16:rowId xmlns:a16="http://schemas.microsoft.com/office/drawing/2014/main" val="3061166195"/>
                  </a:ext>
                </a:extLst>
              </a:tr>
              <a:tr h="370840">
                <a:tc>
                  <a:txBody>
                    <a:bodyPr/>
                    <a:lstStyle/>
                    <a:p>
                      <a:pPr algn="ctr"/>
                      <a:r>
                        <a:rPr lang="en-US" dirty="0"/>
                        <a:t>Asian</a:t>
                      </a:r>
                    </a:p>
                  </a:txBody>
                  <a:tcPr/>
                </a:tc>
                <a:tc>
                  <a:txBody>
                    <a:bodyPr/>
                    <a:lstStyle/>
                    <a:p>
                      <a:pPr algn="ctr"/>
                      <a:r>
                        <a:rPr lang="en-US" dirty="0"/>
                        <a:t>315</a:t>
                      </a:r>
                    </a:p>
                  </a:txBody>
                  <a:tcPr/>
                </a:tc>
                <a:extLst>
                  <a:ext uri="{0D108BD9-81ED-4DB2-BD59-A6C34878D82A}">
                    <a16:rowId xmlns:a16="http://schemas.microsoft.com/office/drawing/2014/main" val="2460398768"/>
                  </a:ext>
                </a:extLst>
              </a:tr>
              <a:tr h="370840">
                <a:tc>
                  <a:txBody>
                    <a:bodyPr/>
                    <a:lstStyle/>
                    <a:p>
                      <a:pPr algn="ctr"/>
                      <a:r>
                        <a:rPr lang="en-US" dirty="0"/>
                        <a:t>Filipino</a:t>
                      </a:r>
                    </a:p>
                  </a:txBody>
                  <a:tcPr/>
                </a:tc>
                <a:tc>
                  <a:txBody>
                    <a:bodyPr/>
                    <a:lstStyle/>
                    <a:p>
                      <a:pPr algn="ctr"/>
                      <a:r>
                        <a:rPr lang="en-US" dirty="0"/>
                        <a:t>238</a:t>
                      </a:r>
                    </a:p>
                  </a:txBody>
                  <a:tcPr/>
                </a:tc>
                <a:extLst>
                  <a:ext uri="{0D108BD9-81ED-4DB2-BD59-A6C34878D82A}">
                    <a16:rowId xmlns:a16="http://schemas.microsoft.com/office/drawing/2014/main" val="3584089521"/>
                  </a:ext>
                </a:extLst>
              </a:tr>
              <a:tr h="370840">
                <a:tc>
                  <a:txBody>
                    <a:bodyPr/>
                    <a:lstStyle/>
                    <a:p>
                      <a:pPr algn="ctr"/>
                      <a:r>
                        <a:rPr lang="en-US" dirty="0"/>
                        <a:t>Native American </a:t>
                      </a:r>
                    </a:p>
                  </a:txBody>
                  <a:tcPr/>
                </a:tc>
                <a:tc>
                  <a:txBody>
                    <a:bodyPr/>
                    <a:lstStyle/>
                    <a:p>
                      <a:pPr algn="ctr"/>
                      <a:r>
                        <a:rPr lang="en-US" dirty="0"/>
                        <a:t>53</a:t>
                      </a:r>
                    </a:p>
                  </a:txBody>
                  <a:tcPr/>
                </a:tc>
                <a:extLst>
                  <a:ext uri="{0D108BD9-81ED-4DB2-BD59-A6C34878D82A}">
                    <a16:rowId xmlns:a16="http://schemas.microsoft.com/office/drawing/2014/main" val="110360158"/>
                  </a:ext>
                </a:extLst>
              </a:tr>
              <a:tr h="370840">
                <a:tc>
                  <a:txBody>
                    <a:bodyPr/>
                    <a:lstStyle/>
                    <a:p>
                      <a:pPr algn="ctr"/>
                      <a:r>
                        <a:rPr lang="en-US" dirty="0"/>
                        <a:t>Pacific Islander</a:t>
                      </a:r>
                    </a:p>
                  </a:txBody>
                  <a:tcPr/>
                </a:tc>
                <a:tc>
                  <a:txBody>
                    <a:bodyPr/>
                    <a:lstStyle/>
                    <a:p>
                      <a:pPr algn="ctr"/>
                      <a:r>
                        <a:rPr lang="en-US" dirty="0"/>
                        <a:t>29</a:t>
                      </a:r>
                    </a:p>
                  </a:txBody>
                  <a:tcPr/>
                </a:tc>
                <a:extLst>
                  <a:ext uri="{0D108BD9-81ED-4DB2-BD59-A6C34878D82A}">
                    <a16:rowId xmlns:a16="http://schemas.microsoft.com/office/drawing/2014/main" val="2413434186"/>
                  </a:ext>
                </a:extLst>
              </a:tr>
            </a:tbl>
          </a:graphicData>
        </a:graphic>
      </p:graphicFrame>
    </p:spTree>
    <p:extLst>
      <p:ext uri="{BB962C8B-B14F-4D97-AF65-F5344CB8AC3E}">
        <p14:creationId xmlns:p14="http://schemas.microsoft.com/office/powerpoint/2010/main" val="2815640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t="-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C7AC4-1633-2845-A508-229F56CBCD7A}"/>
              </a:ext>
            </a:extLst>
          </p:cNvPr>
          <p:cNvSpPr>
            <a:spLocks noGrp="1"/>
          </p:cNvSpPr>
          <p:nvPr>
            <p:ph type="title"/>
          </p:nvPr>
        </p:nvSpPr>
        <p:spPr>
          <a:xfrm>
            <a:off x="2058203" y="518347"/>
            <a:ext cx="8218084" cy="1534249"/>
          </a:xfrm>
        </p:spPr>
        <p:txBody>
          <a:bodyPr>
            <a:noAutofit/>
          </a:bodyPr>
          <a:lstStyle/>
          <a:p>
            <a:pPr algn="ctr"/>
            <a:r>
              <a:rPr lang="en-US" sz="5400" b="1" dirty="0">
                <a:ln>
                  <a:solidFill>
                    <a:schemeClr val="tx1"/>
                  </a:solidFill>
                </a:ln>
                <a:solidFill>
                  <a:schemeClr val="bg1"/>
                </a:solidFill>
                <a:latin typeface="Century Gothic" panose="020B0502020202020204" pitchFamily="34" charset="0"/>
              </a:rPr>
              <a:t>Living Our Latinx Serving Institution Designation</a:t>
            </a:r>
          </a:p>
        </p:txBody>
      </p:sp>
      <p:pic>
        <p:nvPicPr>
          <p:cNvPr id="4" name="Google Shape;112;p1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2577" y="16970"/>
            <a:ext cx="2035626" cy="2035626"/>
          </a:xfrm>
          <a:prstGeom prst="rect">
            <a:avLst/>
          </a:prstGeom>
          <a:noFill/>
          <a:ln>
            <a:noFill/>
          </a:ln>
        </p:spPr>
      </p:pic>
    </p:spTree>
    <p:extLst>
      <p:ext uri="{BB962C8B-B14F-4D97-AF65-F5344CB8AC3E}">
        <p14:creationId xmlns:p14="http://schemas.microsoft.com/office/powerpoint/2010/main" val="570143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t="-3000" b="-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CCB6F-CEE7-0D43-A432-738C51526B31}"/>
              </a:ext>
            </a:extLst>
          </p:cNvPr>
          <p:cNvSpPr>
            <a:spLocks noGrp="1"/>
          </p:cNvSpPr>
          <p:nvPr>
            <p:ph type="title"/>
          </p:nvPr>
        </p:nvSpPr>
        <p:spPr>
          <a:xfrm>
            <a:off x="3200063" y="611451"/>
            <a:ext cx="8610600" cy="1325563"/>
          </a:xfrm>
        </p:spPr>
        <p:txBody>
          <a:bodyPr>
            <a:noAutofit/>
          </a:bodyPr>
          <a:lstStyle/>
          <a:p>
            <a:r>
              <a:rPr lang="en-US" sz="5400" b="1" dirty="0">
                <a:ln>
                  <a:solidFill>
                    <a:schemeClr val="tx1"/>
                  </a:solidFill>
                </a:ln>
                <a:solidFill>
                  <a:schemeClr val="bg1"/>
                </a:solidFill>
                <a:latin typeface="Century Gothic" panose="020B0502020202020204" pitchFamily="34" charset="0"/>
              </a:rPr>
              <a:t>2020 Under 20 Population </a:t>
            </a:r>
          </a:p>
        </p:txBody>
      </p:sp>
      <p:sp>
        <p:nvSpPr>
          <p:cNvPr id="4" name="Google Shape;124;p16"/>
          <p:cNvSpPr txBox="1">
            <a:spLocks noGrp="1"/>
          </p:cNvSpPr>
          <p:nvPr>
            <p:ph idx="1"/>
          </p:nvPr>
        </p:nvSpPr>
        <p:spPr>
          <a:xfrm>
            <a:off x="520315" y="2696803"/>
            <a:ext cx="7416800" cy="3603144"/>
          </a:xfrm>
          <a:prstGeom prst="rect">
            <a:avLst/>
          </a:prstGeom>
          <a:solidFill>
            <a:schemeClr val="bg1">
              <a:lumMod val="95000"/>
              <a:alpha val="74000"/>
            </a:schemeClr>
          </a:solidFill>
          <a:ln>
            <a:noFill/>
          </a:ln>
        </p:spPr>
        <p:txBody>
          <a:bodyPr spcFirstLastPara="1" wrap="square" lIns="91425" tIns="91425" rIns="91425" bIns="91425" anchor="t" anchorCtr="0">
            <a:noAutofit/>
          </a:bodyPr>
          <a:lstStyle/>
          <a:p>
            <a:pPr marL="0" lvl="0" indent="0" algn="l" rtl="0">
              <a:lnSpc>
                <a:spcPct val="110000"/>
              </a:lnSpc>
              <a:spcBef>
                <a:spcPts val="0"/>
              </a:spcBef>
              <a:spcAft>
                <a:spcPts val="0"/>
              </a:spcAft>
              <a:buNone/>
            </a:pPr>
            <a:r>
              <a:rPr lang="en-US" sz="3600" b="1" dirty="0">
                <a:ln>
                  <a:solidFill>
                    <a:schemeClr val="tx1"/>
                  </a:solidFill>
                </a:ln>
                <a:latin typeface="Calibri"/>
                <a:ea typeface="Calibri"/>
                <a:cs typeface="Calibri"/>
                <a:sym typeface="Calibri"/>
              </a:rPr>
              <a:t>51% Latinx</a:t>
            </a:r>
            <a:endParaRPr sz="3600" b="1" dirty="0">
              <a:ln>
                <a:solidFill>
                  <a:schemeClr val="tx1"/>
                </a:solidFill>
              </a:ln>
              <a:latin typeface="Calibri"/>
              <a:ea typeface="Calibri"/>
              <a:cs typeface="Calibri"/>
              <a:sym typeface="Calibri"/>
            </a:endParaRPr>
          </a:p>
          <a:p>
            <a:pPr marL="0" lvl="0" indent="0" algn="l" rtl="0">
              <a:lnSpc>
                <a:spcPct val="110000"/>
              </a:lnSpc>
              <a:spcBef>
                <a:spcPts val="700"/>
              </a:spcBef>
              <a:spcAft>
                <a:spcPts val="0"/>
              </a:spcAft>
              <a:buNone/>
            </a:pPr>
            <a:r>
              <a:rPr lang="en-US" sz="3600" b="1" dirty="0">
                <a:ln>
                  <a:solidFill>
                    <a:schemeClr val="tx1"/>
                  </a:solidFill>
                </a:ln>
                <a:latin typeface="Calibri"/>
                <a:ea typeface="Calibri"/>
                <a:cs typeface="Calibri"/>
                <a:sym typeface="Calibri"/>
              </a:rPr>
              <a:t>27% White</a:t>
            </a:r>
            <a:endParaRPr sz="3600" b="1" dirty="0">
              <a:ln>
                <a:solidFill>
                  <a:schemeClr val="tx1"/>
                </a:solidFill>
              </a:ln>
              <a:latin typeface="Calibri"/>
              <a:ea typeface="Calibri"/>
              <a:cs typeface="Calibri"/>
              <a:sym typeface="Calibri"/>
            </a:endParaRPr>
          </a:p>
          <a:p>
            <a:pPr marL="0" lvl="0" indent="0" algn="l" rtl="0">
              <a:lnSpc>
                <a:spcPct val="110000"/>
              </a:lnSpc>
              <a:spcBef>
                <a:spcPts val="700"/>
              </a:spcBef>
              <a:spcAft>
                <a:spcPts val="0"/>
              </a:spcAft>
              <a:buNone/>
            </a:pPr>
            <a:r>
              <a:rPr lang="en-US" sz="3600" b="1" dirty="0">
                <a:ln>
                  <a:solidFill>
                    <a:schemeClr val="tx1"/>
                  </a:solidFill>
                </a:ln>
                <a:latin typeface="Calibri"/>
                <a:ea typeface="Calibri"/>
                <a:cs typeface="Calibri"/>
                <a:sym typeface="Calibri"/>
              </a:rPr>
              <a:t>12% Asian/Pacific Islander </a:t>
            </a:r>
            <a:endParaRPr sz="3600" b="1" dirty="0">
              <a:ln>
                <a:solidFill>
                  <a:schemeClr val="tx1"/>
                </a:solidFill>
              </a:ln>
              <a:latin typeface="Calibri"/>
              <a:ea typeface="Calibri"/>
              <a:cs typeface="Calibri"/>
              <a:sym typeface="Calibri"/>
            </a:endParaRPr>
          </a:p>
          <a:p>
            <a:pPr marL="0" lvl="0" indent="0" algn="l" rtl="0">
              <a:lnSpc>
                <a:spcPct val="110000"/>
              </a:lnSpc>
              <a:spcBef>
                <a:spcPts val="700"/>
              </a:spcBef>
              <a:spcAft>
                <a:spcPts val="0"/>
              </a:spcAft>
              <a:buNone/>
            </a:pPr>
            <a:r>
              <a:rPr lang="en-US" sz="3600" b="1" dirty="0">
                <a:ln>
                  <a:solidFill>
                    <a:schemeClr val="tx1"/>
                  </a:solidFill>
                </a:ln>
                <a:latin typeface="Calibri"/>
                <a:ea typeface="Calibri"/>
                <a:cs typeface="Calibri"/>
                <a:sym typeface="Calibri"/>
              </a:rPr>
              <a:t>5% African American </a:t>
            </a:r>
            <a:endParaRPr sz="3600" b="1" dirty="0">
              <a:ln>
                <a:solidFill>
                  <a:schemeClr val="tx1"/>
                </a:solidFill>
              </a:ln>
              <a:latin typeface="Calibri"/>
              <a:ea typeface="Calibri"/>
              <a:cs typeface="Calibri"/>
              <a:sym typeface="Calibri"/>
            </a:endParaRPr>
          </a:p>
          <a:p>
            <a:pPr marL="0" lvl="0" indent="0" algn="l" rtl="0">
              <a:lnSpc>
                <a:spcPct val="110000"/>
              </a:lnSpc>
              <a:spcBef>
                <a:spcPts val="700"/>
              </a:spcBef>
              <a:spcAft>
                <a:spcPts val="0"/>
              </a:spcAft>
              <a:buNone/>
            </a:pPr>
            <a:r>
              <a:rPr lang="en-US" sz="3600" b="1" dirty="0">
                <a:ln>
                  <a:solidFill>
                    <a:schemeClr val="tx1"/>
                  </a:solidFill>
                </a:ln>
                <a:latin typeface="Calibri"/>
                <a:ea typeface="Calibri"/>
                <a:cs typeface="Calibri"/>
                <a:sym typeface="Calibri"/>
              </a:rPr>
              <a:t>0.4% Native American</a:t>
            </a:r>
            <a:endParaRPr sz="3600" b="1" dirty="0">
              <a:ln>
                <a:solidFill>
                  <a:schemeClr val="tx1"/>
                </a:solidFill>
              </a:ln>
              <a:latin typeface="Calibri"/>
              <a:ea typeface="Calibri"/>
              <a:cs typeface="Calibri"/>
              <a:sym typeface="Calibri"/>
            </a:endParaRP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3572" y="340782"/>
            <a:ext cx="3035387" cy="2000081"/>
          </a:xfrm>
          <a:prstGeom prst="rect">
            <a:avLst/>
          </a:prstGeom>
        </p:spPr>
      </p:pic>
    </p:spTree>
    <p:extLst>
      <p:ext uri="{BB962C8B-B14F-4D97-AF65-F5344CB8AC3E}">
        <p14:creationId xmlns:p14="http://schemas.microsoft.com/office/powerpoint/2010/main" val="3084396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5153" y="257287"/>
            <a:ext cx="10515600" cy="1325563"/>
          </a:xfrm>
        </p:spPr>
        <p:txBody>
          <a:bodyPr>
            <a:normAutofit fontScale="90000"/>
          </a:bodyPr>
          <a:lstStyle/>
          <a:p>
            <a:r>
              <a:rPr lang="en-US" sz="6000" b="1" dirty="0">
                <a:ln>
                  <a:solidFill>
                    <a:srgbClr val="002060"/>
                  </a:solidFill>
                </a:ln>
                <a:solidFill>
                  <a:schemeClr val="bg1"/>
                </a:solidFill>
                <a:latin typeface="Century Gothic" panose="020B0502020202020204" pitchFamily="34" charset="0"/>
                <a:ea typeface="Calibri"/>
                <a:cs typeface="Calibri"/>
                <a:sym typeface="Calibri"/>
              </a:rPr>
              <a:t>College-Wide Course Success </a:t>
            </a:r>
            <a:br>
              <a:rPr lang="en-US" b="1" dirty="0">
                <a:ln>
                  <a:solidFill>
                    <a:schemeClr val="bg1"/>
                  </a:solidFill>
                </a:ln>
                <a:solidFill>
                  <a:schemeClr val="bg1"/>
                </a:solidFill>
                <a:latin typeface="Century Gothic" panose="020B0502020202020204" pitchFamily="34" charset="0"/>
                <a:ea typeface="Calibri"/>
                <a:cs typeface="Calibri"/>
                <a:sym typeface="Calibri"/>
              </a:rPr>
            </a:br>
            <a:endParaRPr lang="en-US" dirty="0">
              <a:ln>
                <a:solidFill>
                  <a:schemeClr val="bg1"/>
                </a:solidFill>
              </a:ln>
              <a:solidFill>
                <a:schemeClr val="bg1"/>
              </a:solidFill>
            </a:endParaRPr>
          </a:p>
        </p:txBody>
      </p:sp>
      <p:graphicFrame>
        <p:nvGraphicFramePr>
          <p:cNvPr id="3" name="Chart 2"/>
          <p:cNvGraphicFramePr>
            <a:graphicFrameLocks/>
          </p:cNvGraphicFramePr>
          <p:nvPr>
            <p:extLst/>
          </p:nvPr>
        </p:nvGraphicFramePr>
        <p:xfrm>
          <a:off x="1547221" y="1179359"/>
          <a:ext cx="8353425" cy="54578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23939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t="-16000" r="-24000" b="-10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005079A-43EC-0F47-B15C-C792AFD6D5C5}"/>
              </a:ext>
            </a:extLst>
          </p:cNvPr>
          <p:cNvSpPr/>
          <p:nvPr/>
        </p:nvSpPr>
        <p:spPr>
          <a:xfrm>
            <a:off x="1670304" y="1901952"/>
            <a:ext cx="9302496" cy="4781610"/>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a:extLst>
              <a:ext uri="{FF2B5EF4-FFF2-40B4-BE49-F238E27FC236}">
                <a16:creationId xmlns:a16="http://schemas.microsoft.com/office/drawing/2014/main" id="{6F976686-571A-B44C-9565-5BCB6E5C99B3}"/>
              </a:ext>
            </a:extLst>
          </p:cNvPr>
          <p:cNvSpPr>
            <a:spLocks noGrp="1"/>
          </p:cNvSpPr>
          <p:nvPr>
            <p:ph type="title"/>
          </p:nvPr>
        </p:nvSpPr>
        <p:spPr>
          <a:xfrm>
            <a:off x="618744" y="204753"/>
            <a:ext cx="3941064" cy="1609979"/>
          </a:xfrm>
        </p:spPr>
        <p:txBody>
          <a:bodyPr>
            <a:normAutofit fontScale="90000"/>
          </a:bodyPr>
          <a:lstStyle/>
          <a:p>
            <a:pPr algn="ctr"/>
            <a:r>
              <a:rPr lang="en-US" sz="5400" b="1" dirty="0">
                <a:ln>
                  <a:solidFill>
                    <a:schemeClr val="tx1"/>
                  </a:solidFill>
                </a:ln>
                <a:solidFill>
                  <a:schemeClr val="bg1"/>
                </a:solidFill>
                <a:latin typeface="Century Gothic" panose="020B0502020202020204" pitchFamily="34" charset="0"/>
              </a:rPr>
              <a:t>Course </a:t>
            </a:r>
            <a:br>
              <a:rPr lang="en-US" sz="5400" b="1" dirty="0">
                <a:ln>
                  <a:solidFill>
                    <a:schemeClr val="tx1"/>
                  </a:solidFill>
                </a:ln>
                <a:solidFill>
                  <a:schemeClr val="bg1"/>
                </a:solidFill>
                <a:latin typeface="Century Gothic" panose="020B0502020202020204" pitchFamily="34" charset="0"/>
              </a:rPr>
            </a:br>
            <a:r>
              <a:rPr lang="en-US" sz="5400" b="1" dirty="0">
                <a:ln>
                  <a:solidFill>
                    <a:schemeClr val="tx1"/>
                  </a:solidFill>
                </a:ln>
                <a:solidFill>
                  <a:schemeClr val="bg1"/>
                </a:solidFill>
                <a:latin typeface="Century Gothic" panose="020B0502020202020204" pitchFamily="34" charset="0"/>
              </a:rPr>
              <a:t>Enrollments </a:t>
            </a:r>
          </a:p>
        </p:txBody>
      </p:sp>
      <p:graphicFrame>
        <p:nvGraphicFramePr>
          <p:cNvPr id="6" name="Chart 5">
            <a:extLst>
              <a:ext uri="{FF2B5EF4-FFF2-40B4-BE49-F238E27FC236}">
                <a16:creationId xmlns:a16="http://schemas.microsoft.com/office/drawing/2014/main" id="{E92712AA-C486-E24C-BA29-97D289502EAB}"/>
              </a:ext>
            </a:extLst>
          </p:cNvPr>
          <p:cNvGraphicFramePr>
            <a:graphicFrameLocks/>
          </p:cNvGraphicFramePr>
          <p:nvPr>
            <p:extLst>
              <p:ext uri="{D42A27DB-BD31-4B8C-83A1-F6EECF244321}">
                <p14:modId xmlns:p14="http://schemas.microsoft.com/office/powerpoint/2010/main" val="3025779707"/>
              </p:ext>
            </p:extLst>
          </p:nvPr>
        </p:nvGraphicFramePr>
        <p:xfrm>
          <a:off x="1643743" y="1893873"/>
          <a:ext cx="9329057" cy="47578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0364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1425</TotalTime>
  <Words>1148</Words>
  <Application>Microsoft Macintosh PowerPoint</Application>
  <PresentationFormat>Widescreen</PresentationFormat>
  <Paragraphs>119</Paragraphs>
  <Slides>17</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Light</vt:lpstr>
      <vt:lpstr>Century Gothic</vt:lpstr>
      <vt:lpstr>Montserrat</vt:lpstr>
      <vt:lpstr>Times New Roman</vt:lpstr>
      <vt:lpstr>Wingdings</vt:lpstr>
      <vt:lpstr>Office Theme</vt:lpstr>
      <vt:lpstr>Equity-minded Teaching &amp; Learning Institutes </vt:lpstr>
      <vt:lpstr>Intentionality </vt:lpstr>
      <vt:lpstr>Cultural Wealth  </vt:lpstr>
      <vt:lpstr>PowerPoint Presentation</vt:lpstr>
      <vt:lpstr>Student Demographics</vt:lpstr>
      <vt:lpstr>Living Our Latinx Serving Institution Designation</vt:lpstr>
      <vt:lpstr>2020 Under 20 Population </vt:lpstr>
      <vt:lpstr>College-Wide Course Success  </vt:lpstr>
      <vt:lpstr>Course  Enrollments </vt:lpstr>
      <vt:lpstr>Integrating Student Equity</vt:lpstr>
      <vt:lpstr>Equity Pledge </vt:lpstr>
      <vt:lpstr>Equity Framework</vt:lpstr>
      <vt:lpstr>Implementation Model  </vt:lpstr>
      <vt:lpstr>Equity-minded Teaching  Goals</vt:lpstr>
      <vt:lpstr>Process</vt:lpstr>
      <vt:lpstr>PowerPoint Presentation</vt:lpstr>
      <vt:lpstr>Currently over 70 instructional faculty have participated in Equity-minded Teaching and Learning trainings.     Cohorts: English 2017-2020, Math 2018-2019, HSBS 2018-2020, Mixed discipline in 2019-2020</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Jesus Miranda</dc:creator>
  <cp:lastModifiedBy>Jesus Miranda</cp:lastModifiedBy>
  <cp:revision>144</cp:revision>
  <dcterms:created xsi:type="dcterms:W3CDTF">2019-03-06T23:26:23Z</dcterms:created>
  <dcterms:modified xsi:type="dcterms:W3CDTF">2019-05-14T16:46:24Z</dcterms:modified>
</cp:coreProperties>
</file>