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8" r:id="rId2"/>
    <p:sldId id="259"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8" autoAdjust="0"/>
    <p:restoredTop sz="79388" autoAdjust="0"/>
  </p:normalViewPr>
  <p:slideViewPr>
    <p:cSldViewPr snapToGrid="0">
      <p:cViewPr varScale="1">
        <p:scale>
          <a:sx n="65" d="100"/>
          <a:sy n="65" d="100"/>
        </p:scale>
        <p:origin x="1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480EF9-3A25-401A-BD64-6FEF8F8E76F4}" type="datetimeFigureOut">
              <a:rPr lang="en-US" smtClean="0"/>
              <a:t>3/21/2024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5C8690-894B-4664-9C32-8FBD773E7623}" type="slidenum">
              <a:rPr lang="en-US" smtClean="0"/>
              <a:t>‹#›</a:t>
            </a:fld>
            <a:endParaRPr lang="en-US"/>
          </a:p>
        </p:txBody>
      </p:sp>
    </p:spTree>
    <p:extLst>
      <p:ext uri="{BB962C8B-B14F-4D97-AF65-F5344CB8AC3E}">
        <p14:creationId xmlns:p14="http://schemas.microsoft.com/office/powerpoint/2010/main" val="170383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Setup Learning</a:t>
            </a:r>
            <a:r>
              <a:rPr lang="en-US" baseline="0" dirty="0" smtClean="0"/>
              <a:t> what the system can and cannot do – not designed for multi-college district – frustrating</a:t>
            </a:r>
          </a:p>
          <a:p>
            <a:pPr marL="171450" indent="-171450">
              <a:buFont typeface="Arial" panose="020B0604020202020204" pitchFamily="34" charset="0"/>
              <a:buChar char="•"/>
            </a:pPr>
            <a:r>
              <a:rPr lang="en-US" baseline="0" dirty="0" smtClean="0"/>
              <a:t>Grateful for support from ESS and IT – analysts involved with implementation and assisting with tasks </a:t>
            </a:r>
          </a:p>
          <a:p>
            <a:pPr marL="628650" lvl="1" indent="-171450">
              <a:buFont typeface="Arial" panose="020B0604020202020204" pitchFamily="34" charset="0"/>
              <a:buChar char="•"/>
            </a:pPr>
            <a:r>
              <a:rPr lang="en-US" baseline="0" dirty="0" smtClean="0"/>
              <a:t>Coordination of the project and keeping us on track as much as possible</a:t>
            </a:r>
          </a:p>
          <a:p>
            <a:pPr marL="628650" lvl="1" indent="-171450">
              <a:buFont typeface="Arial" panose="020B0604020202020204" pitchFamily="34" charset="0"/>
              <a:buChar char="•"/>
            </a:pPr>
            <a:r>
              <a:rPr lang="en-US" baseline="0" dirty="0" smtClean="0"/>
              <a:t>Coordination of other tasks as part of implementing Colleague FA:  Making Majors Matter, Degree Audit, CampusLogic, etc.</a:t>
            </a:r>
          </a:p>
          <a:p>
            <a:pPr marL="628650" lvl="1" indent="-171450">
              <a:buFont typeface="Arial" panose="020B0604020202020204" pitchFamily="34" charset="0"/>
              <a:buChar char="•"/>
            </a:pPr>
            <a:r>
              <a:rPr lang="en-US" baseline="0" dirty="0" smtClean="0"/>
              <a:t>We have a business analyst from ESS and an IT analyst who are dedicated to financial aid to learn along with us as they will continue their work with financial aid after the implementation</a:t>
            </a:r>
          </a:p>
          <a:p>
            <a:pPr marL="628650" lvl="1"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6</a:t>
            </a:fld>
            <a:endParaRPr lang="en-US"/>
          </a:p>
        </p:txBody>
      </p:sp>
    </p:spTree>
    <p:extLst>
      <p:ext uri="{BB962C8B-B14F-4D97-AF65-F5344CB8AC3E}">
        <p14:creationId xmlns:p14="http://schemas.microsoft.com/office/powerpoint/2010/main" val="801454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FAFSA</a:t>
            </a:r>
          </a:p>
          <a:p>
            <a:pPr marL="628650" lvl="1" indent="-171450">
              <a:buFont typeface="Arial" panose="020B0604020202020204" pitchFamily="34" charset="0"/>
              <a:buChar char="•"/>
            </a:pPr>
            <a:r>
              <a:rPr lang="en-US" dirty="0" smtClean="0"/>
              <a:t>New</a:t>
            </a:r>
            <a:r>
              <a:rPr lang="en-US" baseline="0" dirty="0" smtClean="0"/>
              <a:t> and “simpler” FAFSA</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Rollout delayed by 3 months</a:t>
            </a:r>
          </a:p>
          <a:p>
            <a:pPr marL="628650" lvl="1" indent="-171450">
              <a:buFont typeface="Arial" panose="020B0604020202020204" pitchFamily="34" charset="0"/>
              <a:buChar char="•"/>
            </a:pPr>
            <a:r>
              <a:rPr lang="en-US" baseline="0" dirty="0" smtClean="0"/>
              <a:t>Application issues</a:t>
            </a:r>
          </a:p>
          <a:p>
            <a:pPr marL="628650" lvl="1" indent="-171450">
              <a:buFont typeface="Arial" panose="020B0604020202020204" pitchFamily="34" charset="0"/>
              <a:buChar char="•"/>
            </a:pPr>
            <a:r>
              <a:rPr lang="en-US" baseline="0" dirty="0" smtClean="0"/>
              <a:t>Still waiting for files from ED to test in systems</a:t>
            </a:r>
          </a:p>
          <a:p>
            <a:pPr marL="628650" lvl="1" indent="-171450">
              <a:buFont typeface="Arial" panose="020B0604020202020204" pitchFamily="34" charset="0"/>
              <a:buChar char="•"/>
            </a:pPr>
            <a:r>
              <a:rPr lang="en-US" baseline="0" dirty="0" smtClean="0"/>
              <a:t>Delays: students, vendors...all </a:t>
            </a:r>
            <a:r>
              <a:rPr lang="en-US" baseline="0" dirty="0" err="1" smtClean="0"/>
              <a:t>collegesing</a:t>
            </a:r>
            <a:r>
              <a:rPr lang="en-US" baseline="0" dirty="0" smtClean="0"/>
              <a:t> implementation</a:t>
            </a:r>
          </a:p>
          <a:p>
            <a:pPr marL="628650" lvl="1" indent="-171450">
              <a:buFont typeface="Arial" panose="020B0604020202020204" pitchFamily="34" charset="0"/>
              <a:buChar char="•"/>
            </a:pPr>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17</a:t>
            </a:fld>
            <a:endParaRPr lang="en-US"/>
          </a:p>
        </p:txBody>
      </p:sp>
    </p:spTree>
    <p:extLst>
      <p:ext uri="{BB962C8B-B14F-4D97-AF65-F5344CB8AC3E}">
        <p14:creationId xmlns:p14="http://schemas.microsoft.com/office/powerpoint/2010/main" val="2093451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18</a:t>
            </a:fld>
            <a:endParaRPr lang="en-US"/>
          </a:p>
        </p:txBody>
      </p:sp>
    </p:spTree>
    <p:extLst>
      <p:ext uri="{BB962C8B-B14F-4D97-AF65-F5344CB8AC3E}">
        <p14:creationId xmlns:p14="http://schemas.microsoft.com/office/powerpoint/2010/main" val="1338770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19</a:t>
            </a:fld>
            <a:endParaRPr lang="en-US"/>
          </a:p>
        </p:txBody>
      </p:sp>
    </p:spTree>
    <p:extLst>
      <p:ext uri="{BB962C8B-B14F-4D97-AF65-F5344CB8AC3E}">
        <p14:creationId xmlns:p14="http://schemas.microsoft.com/office/powerpoint/2010/main" val="4037792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Regulatory relief – reading</a:t>
            </a:r>
            <a:r>
              <a:rPr lang="en-US" baseline="0" dirty="0" smtClean="0"/>
              <a:t> and learning what regulations that were relieved during </a:t>
            </a:r>
            <a:r>
              <a:rPr lang="en-US" baseline="0" dirty="0" err="1" smtClean="0"/>
              <a:t>covid</a:t>
            </a:r>
            <a:r>
              <a:rPr lang="en-US" baseline="0" dirty="0" smtClean="0"/>
              <a:t> are returning, and working on re-implementing them into operations: Verification, R2T4, Gainful Employment</a:t>
            </a:r>
          </a:p>
          <a:p>
            <a:endParaRPr lang="en-US" baseline="0" dirty="0" smtClean="0"/>
          </a:p>
          <a:p>
            <a:r>
              <a:rPr lang="en-US" baseline="0" dirty="0" smtClean="0"/>
              <a:t>Building G</a:t>
            </a:r>
          </a:p>
          <a:p>
            <a:pPr marL="171450" indent="-171450">
              <a:buFont typeface="Arial" panose="020B0604020202020204" pitchFamily="34" charset="0"/>
              <a:buChar char="•"/>
            </a:pPr>
            <a:r>
              <a:rPr lang="en-US" baseline="0" dirty="0" smtClean="0"/>
              <a:t>Taking the time to move: pack, unpack, computers, </a:t>
            </a:r>
            <a:r>
              <a:rPr lang="en-US" baseline="0" dirty="0" err="1" smtClean="0"/>
              <a:t>etc</a:t>
            </a:r>
            <a:endParaRPr lang="en-US" baseline="0" dirty="0" smtClean="0"/>
          </a:p>
          <a:p>
            <a:pPr marL="171450" indent="-171450">
              <a:buFont typeface="Arial" panose="020B0604020202020204" pitchFamily="34" charset="0"/>
              <a:buChar char="•"/>
            </a:pPr>
            <a:r>
              <a:rPr lang="en-US" baseline="0" dirty="0" smtClean="0"/>
              <a:t>Excited about new building</a:t>
            </a:r>
          </a:p>
          <a:p>
            <a:pPr marL="171450" indent="-171450">
              <a:buFont typeface="Arial" panose="020B0604020202020204" pitchFamily="34" charset="0"/>
              <a:buChar char="•"/>
            </a:pPr>
            <a:r>
              <a:rPr lang="en-US" baseline="0" dirty="0" smtClean="0"/>
              <a:t>Realizations</a:t>
            </a:r>
          </a:p>
          <a:p>
            <a:pPr marL="628650" lvl="1" indent="-171450">
              <a:buFont typeface="Arial" panose="020B0604020202020204" pitchFamily="34" charset="0"/>
              <a:buChar char="•"/>
            </a:pPr>
            <a:r>
              <a:rPr lang="en-US" baseline="0" dirty="0" smtClean="0"/>
              <a:t>Our toughest challenge is dealing with the noise level in the lobby area for both FA and A&amp;R</a:t>
            </a:r>
          </a:p>
          <a:p>
            <a:pPr marL="628650" lvl="1" indent="-171450">
              <a:buFont typeface="Arial" panose="020B0604020202020204" pitchFamily="34" charset="0"/>
              <a:buChar char="•"/>
            </a:pPr>
            <a:r>
              <a:rPr lang="en-US" dirty="0" smtClean="0"/>
              <a:t>Still grateful for being in a new building and being more centrally located on campus</a:t>
            </a:r>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7</a:t>
            </a:fld>
            <a:endParaRPr lang="en-US"/>
          </a:p>
        </p:txBody>
      </p:sp>
    </p:spTree>
    <p:extLst>
      <p:ext uri="{BB962C8B-B14F-4D97-AF65-F5344CB8AC3E}">
        <p14:creationId xmlns:p14="http://schemas.microsoft.com/office/powerpoint/2010/main" val="2013264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 warning</a:t>
            </a:r>
          </a:p>
          <a:p>
            <a:pPr marL="171450" indent="-171450">
              <a:buFont typeface="Arial" panose="020B0604020202020204" pitchFamily="34" charset="0"/>
              <a:buChar char="•"/>
            </a:pPr>
            <a:r>
              <a:rPr lang="en-US" dirty="0" smtClean="0"/>
              <a:t>No information on why</a:t>
            </a:r>
          </a:p>
          <a:p>
            <a:pPr marL="171450" indent="-171450">
              <a:buFont typeface="Arial" panose="020B0604020202020204" pitchFamily="34" charset="0"/>
              <a:buChar char="•"/>
            </a:pPr>
            <a:r>
              <a:rPr lang="en-US" dirty="0" smtClean="0"/>
              <a:t>No announcement or plan on how to continue operations</a:t>
            </a:r>
          </a:p>
          <a:p>
            <a:pPr marL="171450" indent="-171450">
              <a:buFont typeface="Arial" panose="020B0604020202020204" pitchFamily="34" charset="0"/>
              <a:buChar char="•"/>
            </a:pPr>
            <a:r>
              <a:rPr lang="en-US" dirty="0" smtClean="0"/>
              <a:t>No support of the FA staff</a:t>
            </a:r>
          </a:p>
          <a:p>
            <a:pPr marL="171450" indent="-171450">
              <a:buFont typeface="Arial" panose="020B0604020202020204" pitchFamily="34" charset="0"/>
              <a:buChar char="•"/>
            </a:pPr>
            <a:r>
              <a:rPr lang="en-US" dirty="0" smtClean="0"/>
              <a:t>I stepped up and assisted on my own doing</a:t>
            </a:r>
          </a:p>
          <a:p>
            <a:pPr marL="171450" indent="-171450">
              <a:buFont typeface="Arial" panose="020B0604020202020204" pitchFamily="34" charset="0"/>
              <a:buChar char="•"/>
            </a:pPr>
            <a:r>
              <a:rPr lang="en-US" dirty="0" smtClean="0"/>
              <a:t>Split</a:t>
            </a:r>
            <a:r>
              <a:rPr lang="en-US" baseline="0" dirty="0" smtClean="0"/>
              <a:t> time between both colleges</a:t>
            </a:r>
          </a:p>
          <a:p>
            <a:pPr marL="171450" indent="-171450">
              <a:buFont typeface="Arial" panose="020B0604020202020204" pitchFamily="34" charset="0"/>
              <a:buChar char="•"/>
            </a:pPr>
            <a:r>
              <a:rPr lang="en-US" baseline="0" dirty="0" smtClean="0"/>
              <a:t>Basically did most of the Director duties at GC in addition to my Director duties here.</a:t>
            </a:r>
          </a:p>
          <a:p>
            <a:pPr marL="171450" indent="-171450">
              <a:buFont typeface="Arial" panose="020B0604020202020204" pitchFamily="34" charset="0"/>
              <a:buChar char="•"/>
            </a:pPr>
            <a:r>
              <a:rPr lang="en-US" baseline="0" dirty="0" smtClean="0"/>
              <a:t>Extremely challenging because I had to program SAM for the new year (23-24) so they could start processing for 23-24, program the system to award/disburse summer and for the new year, after doing the same for Cuyamaca. I’m simplifying what was done, but I can say that was the most challenging and most exhausting 6 months of work I’ve ever went through in my 27 years here.</a:t>
            </a:r>
          </a:p>
          <a:p>
            <a:pPr marL="171450" indent="-171450">
              <a:buFont typeface="Arial" panose="020B0604020202020204" pitchFamily="34" charset="0"/>
              <a:buChar char="•"/>
            </a:pPr>
            <a:r>
              <a:rPr lang="en-US" baseline="0" dirty="0" smtClean="0"/>
              <a:t>New sub brought in. Helpful in some aspects, but detrimental in most other areas</a:t>
            </a:r>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D5C8690-894B-4664-9C32-8FBD773E7623}" type="slidenum">
              <a:rPr lang="en-US" smtClean="0"/>
              <a:t>8</a:t>
            </a:fld>
            <a:endParaRPr lang="en-US"/>
          </a:p>
        </p:txBody>
      </p:sp>
    </p:spTree>
    <p:extLst>
      <p:ext uri="{BB962C8B-B14F-4D97-AF65-F5344CB8AC3E}">
        <p14:creationId xmlns:p14="http://schemas.microsoft.com/office/powerpoint/2010/main" val="3370895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Inconsistent –</a:t>
            </a:r>
            <a:r>
              <a:rPr lang="en-US" baseline="0" dirty="0" smtClean="0"/>
              <a:t> at times, the training has not gone according to plan because of the system not setup correctly. Frustrating to staff because stop and go learning not helping</a:t>
            </a:r>
          </a:p>
          <a:p>
            <a:pPr marL="171450" indent="-171450">
              <a:buFont typeface="Arial" panose="020B0604020202020204" pitchFamily="34" charset="0"/>
              <a:buChar char="•"/>
            </a:pPr>
            <a:r>
              <a:rPr lang="en-US" baseline="0" dirty="0" smtClean="0"/>
              <a:t>Delay – is causing us to push back the timeline for the </a:t>
            </a:r>
            <a:r>
              <a:rPr lang="en-US" baseline="0" dirty="0" err="1" smtClean="0"/>
              <a:t>implementaion</a:t>
            </a:r>
            <a:r>
              <a:rPr lang="en-US" baseline="0" dirty="0" smtClean="0"/>
              <a:t>, which means training will be happening 1-3 months later, and will be happening while we are processing for summer and fall</a:t>
            </a:r>
          </a:p>
          <a:p>
            <a:pPr marL="171450" indent="-171450">
              <a:buFont typeface="Arial" panose="020B0604020202020204" pitchFamily="34" charset="0"/>
              <a:buChar char="•"/>
            </a:pPr>
            <a:r>
              <a:rPr lang="en-US" baseline="0" dirty="0" smtClean="0"/>
              <a:t>Training sessions are 2-4 hours, sometimes all day. Affects getting regular work done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9</a:t>
            </a:fld>
            <a:endParaRPr lang="en-US"/>
          </a:p>
        </p:txBody>
      </p:sp>
    </p:spTree>
    <p:extLst>
      <p:ext uri="{BB962C8B-B14F-4D97-AF65-F5344CB8AC3E}">
        <p14:creationId xmlns:p14="http://schemas.microsoft.com/office/powerpoint/2010/main" val="3702901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Keep hearing the spotlight is on financial aid or there’s a target on our back because of our</a:t>
            </a:r>
            <a:r>
              <a:rPr lang="en-US" baseline="0" dirty="0" smtClean="0"/>
              <a:t> processing results affect the college’s funding</a:t>
            </a:r>
          </a:p>
          <a:p>
            <a:pPr marL="171450" indent="-171450">
              <a:buFont typeface="Arial" panose="020B0604020202020204" pitchFamily="34" charset="0"/>
              <a:buChar char="•"/>
            </a:pPr>
            <a:r>
              <a:rPr lang="en-US" dirty="0" smtClean="0"/>
              <a:t>SCFF and components were known and we wish we</a:t>
            </a:r>
            <a:r>
              <a:rPr lang="en-US" baseline="0" dirty="0" smtClean="0"/>
              <a:t> were given additional resources to improve processing and student experience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10</a:t>
            </a:fld>
            <a:endParaRPr lang="en-US"/>
          </a:p>
        </p:txBody>
      </p:sp>
    </p:spTree>
    <p:extLst>
      <p:ext uri="{BB962C8B-B14F-4D97-AF65-F5344CB8AC3E}">
        <p14:creationId xmlns:p14="http://schemas.microsoft.com/office/powerpoint/2010/main" val="1570613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FAFSA/CADAA</a:t>
            </a:r>
            <a:r>
              <a:rPr lang="en-US" baseline="0" dirty="0" smtClean="0"/>
              <a:t>  +469</a:t>
            </a:r>
          </a:p>
          <a:p>
            <a:r>
              <a:rPr lang="en-US" baseline="0" dirty="0" smtClean="0"/>
              <a:t>TOTAL AID: </a:t>
            </a:r>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11</a:t>
            </a:fld>
            <a:endParaRPr lang="en-US"/>
          </a:p>
        </p:txBody>
      </p:sp>
    </p:spTree>
    <p:extLst>
      <p:ext uri="{BB962C8B-B14F-4D97-AF65-F5344CB8AC3E}">
        <p14:creationId xmlns:p14="http://schemas.microsoft.com/office/powerpoint/2010/main" val="4211965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Reason for decrease in numbers is because we awarded more HEERF emergency funds in 21-22</a:t>
            </a:r>
            <a:r>
              <a:rPr lang="en-US" baseline="0" dirty="0" smtClean="0"/>
              <a:t> than in 22-23.</a:t>
            </a:r>
          </a:p>
          <a:p>
            <a:r>
              <a:rPr lang="en-US" baseline="0" dirty="0" smtClean="0"/>
              <a:t>The increase in total aid administered was mainly due to increased award amount for Pell, Cal Grant, Emergency grants.</a:t>
            </a:r>
          </a:p>
          <a:p>
            <a:endParaRPr lang="en-US" baseline="0" dirty="0" smtClean="0"/>
          </a:p>
          <a:p>
            <a:r>
              <a:rPr lang="en-US" baseline="0" dirty="0" smtClean="0"/>
              <a:t>Take a moment to think about this statistic</a:t>
            </a:r>
          </a:p>
          <a:p>
            <a:pPr marL="171450" indent="-171450">
              <a:buFont typeface="Arial" panose="020B0604020202020204" pitchFamily="34" charset="0"/>
              <a:buChar char="•"/>
            </a:pPr>
            <a:r>
              <a:rPr lang="en-US" baseline="0" dirty="0" smtClean="0"/>
              <a:t>5800 students</a:t>
            </a:r>
          </a:p>
          <a:p>
            <a:pPr marL="171450" indent="-171450">
              <a:buFont typeface="Arial" panose="020B0604020202020204" pitchFamily="34" charset="0"/>
              <a:buChar char="•"/>
            </a:pPr>
            <a:r>
              <a:rPr lang="en-US" baseline="0" dirty="0" smtClean="0"/>
              <a:t>$23.6M</a:t>
            </a:r>
          </a:p>
          <a:p>
            <a:pPr marL="171450" indent="-171450">
              <a:buFont typeface="Arial" panose="020B0604020202020204" pitchFamily="34" charset="0"/>
              <a:buChar char="•"/>
            </a:pPr>
            <a:r>
              <a:rPr lang="en-US" baseline="0" dirty="0" smtClean="0"/>
              <a:t>When financial people talk about the economic impact to the community like job markets, big corporations, etc. Hardly ever is there any mention about financial aid and the impact our financial aid students have on the local economy. I don’t have numbers on this, but my guess is 90% of the aid students receive is spent in El Cajon. About $21M</a:t>
            </a:r>
          </a:p>
          <a:p>
            <a:pPr marL="628650" lvl="1" indent="-171450">
              <a:buFont typeface="Arial" panose="020B0604020202020204" pitchFamily="34" charset="0"/>
              <a:buChar char="•"/>
            </a:pPr>
            <a:r>
              <a:rPr lang="en-US" baseline="0" dirty="0" smtClean="0"/>
              <a:t>Now add 90% of the $39.4M of aid GC administered to their students, we’re looking at about $56M spent on items/services/housing here in El Cajon.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12</a:t>
            </a:fld>
            <a:endParaRPr lang="en-US"/>
          </a:p>
        </p:txBody>
      </p:sp>
    </p:spTree>
    <p:extLst>
      <p:ext uri="{BB962C8B-B14F-4D97-AF65-F5344CB8AC3E}">
        <p14:creationId xmlns:p14="http://schemas.microsoft.com/office/powerpoint/2010/main" val="2868968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+314 students</a:t>
            </a:r>
          </a:p>
          <a:p>
            <a:r>
              <a:rPr lang="en-US" dirty="0" smtClean="0"/>
              <a:t>+$2.13M!</a:t>
            </a:r>
          </a:p>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13</a:t>
            </a:fld>
            <a:endParaRPr lang="en-US"/>
          </a:p>
        </p:txBody>
      </p:sp>
    </p:spTree>
    <p:extLst>
      <p:ext uri="{BB962C8B-B14F-4D97-AF65-F5344CB8AC3E}">
        <p14:creationId xmlns:p14="http://schemas.microsoft.com/office/powerpoint/2010/main" val="3523068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5C8690-894B-4664-9C32-8FBD773E7623}" type="slidenum">
              <a:rPr lang="en-US" smtClean="0"/>
              <a:t>16</a:t>
            </a:fld>
            <a:endParaRPr lang="en-US"/>
          </a:p>
        </p:txBody>
      </p:sp>
    </p:spTree>
    <p:extLst>
      <p:ext uri="{BB962C8B-B14F-4D97-AF65-F5344CB8AC3E}">
        <p14:creationId xmlns:p14="http://schemas.microsoft.com/office/powerpoint/2010/main" val="98252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Aid</a:t>
            </a:r>
            <a:endParaRPr lang="en-US" dirty="0"/>
          </a:p>
        </p:txBody>
      </p:sp>
      <p:sp>
        <p:nvSpPr>
          <p:cNvPr id="4" name="Subtitle 3"/>
          <p:cNvSpPr>
            <a:spLocks noGrp="1"/>
          </p:cNvSpPr>
          <p:nvPr>
            <p:ph type="subTitle" idx="1"/>
          </p:nvPr>
        </p:nvSpPr>
        <p:spPr/>
        <p:txBody>
          <a:bodyPr>
            <a:normAutofit lnSpcReduction="10000"/>
          </a:bodyPr>
          <a:lstStyle/>
          <a:p>
            <a:r>
              <a:rPr lang="en-US" dirty="0" smtClean="0"/>
              <a:t>Ray Reyes</a:t>
            </a:r>
          </a:p>
          <a:p>
            <a:r>
              <a:rPr lang="en-US" dirty="0" smtClean="0"/>
              <a:t>Director, Financial Aid &amp; Scholarships</a:t>
            </a:r>
          </a:p>
          <a:p>
            <a:r>
              <a:rPr lang="en-US" dirty="0"/>
              <a:t>Cuyamaca College</a:t>
            </a:r>
            <a:endParaRPr lang="en-US" dirty="0"/>
          </a:p>
        </p:txBody>
      </p:sp>
    </p:spTree>
    <p:extLst>
      <p:ext uri="{BB962C8B-B14F-4D97-AF65-F5344CB8AC3E}">
        <p14:creationId xmlns:p14="http://schemas.microsoft.com/office/powerpoint/2010/main" val="55416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 SCFF</a:t>
            </a:r>
            <a:endParaRPr lang="en-US" dirty="0"/>
          </a:p>
        </p:txBody>
      </p:sp>
      <p:sp>
        <p:nvSpPr>
          <p:cNvPr id="3" name="Content Placeholder 2"/>
          <p:cNvSpPr>
            <a:spLocks noGrp="1"/>
          </p:cNvSpPr>
          <p:nvPr>
            <p:ph idx="1"/>
          </p:nvPr>
        </p:nvSpPr>
        <p:spPr/>
        <p:txBody>
          <a:bodyPr>
            <a:normAutofit/>
          </a:bodyPr>
          <a:lstStyle/>
          <a:p>
            <a:r>
              <a:rPr lang="en-US" sz="3200" dirty="0" smtClean="0"/>
              <a:t>Spotlight on Financial Aid</a:t>
            </a:r>
            <a:endParaRPr lang="en-US" sz="3200" dirty="0"/>
          </a:p>
        </p:txBody>
      </p:sp>
    </p:spTree>
    <p:extLst>
      <p:ext uri="{BB962C8B-B14F-4D97-AF65-F5344CB8AC3E}">
        <p14:creationId xmlns:p14="http://schemas.microsoft.com/office/powerpoint/2010/main" val="46148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Statistics and Successes</a:t>
            </a:r>
            <a:endParaRPr lang="en-US" sz="4000" dirty="0"/>
          </a:p>
        </p:txBody>
      </p:sp>
      <p:sp>
        <p:nvSpPr>
          <p:cNvPr id="3" name="Content Placeholder 2"/>
          <p:cNvSpPr>
            <a:spLocks noGrp="1"/>
          </p:cNvSpPr>
          <p:nvPr>
            <p:ph idx="1"/>
          </p:nvPr>
        </p:nvSpPr>
        <p:spPr>
          <a:xfrm>
            <a:off x="2589212" y="2133600"/>
            <a:ext cx="8915400" cy="4368800"/>
          </a:xfrm>
        </p:spPr>
        <p:txBody>
          <a:bodyPr>
            <a:noAutofit/>
          </a:bodyPr>
          <a:lstStyle/>
          <a:p>
            <a:r>
              <a:rPr lang="en-US" sz="4000" dirty="0" smtClean="0"/>
              <a:t>2022-23 Totals</a:t>
            </a:r>
          </a:p>
          <a:p>
            <a:pPr lvl="1"/>
            <a:r>
              <a:rPr lang="en-US" sz="3600" dirty="0" smtClean="0"/>
              <a:t>FAFSA’s and CADAA’s</a:t>
            </a:r>
          </a:p>
          <a:p>
            <a:pPr lvl="2"/>
            <a:r>
              <a:rPr lang="en-US" sz="3200" dirty="0" smtClean="0"/>
              <a:t>10,025 + 70 = 10,095 Total</a:t>
            </a:r>
          </a:p>
          <a:p>
            <a:pPr lvl="2"/>
            <a:r>
              <a:rPr lang="en-US" sz="3200" dirty="0" smtClean="0"/>
              <a:t>21-22</a:t>
            </a:r>
          </a:p>
          <a:p>
            <a:pPr lvl="3"/>
            <a:r>
              <a:rPr lang="en-US" sz="3200" dirty="0" smtClean="0"/>
              <a:t>9,538 + 88 = 9,626 Total</a:t>
            </a:r>
            <a:endParaRPr lang="en-US" sz="3200" dirty="0"/>
          </a:p>
          <a:p>
            <a:pPr lvl="1"/>
            <a:endParaRPr lang="en-US" sz="2800" dirty="0" smtClean="0"/>
          </a:p>
          <a:p>
            <a:pPr lvl="1"/>
            <a:endParaRPr lang="en-US" sz="2800" dirty="0"/>
          </a:p>
        </p:txBody>
      </p:sp>
    </p:spTree>
    <p:extLst>
      <p:ext uri="{BB962C8B-B14F-4D97-AF65-F5344CB8AC3E}">
        <p14:creationId xmlns:p14="http://schemas.microsoft.com/office/powerpoint/2010/main" val="2371567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and Successes</a:t>
            </a:r>
          </a:p>
        </p:txBody>
      </p:sp>
      <p:sp>
        <p:nvSpPr>
          <p:cNvPr id="3" name="Content Placeholder 2"/>
          <p:cNvSpPr>
            <a:spLocks noGrp="1"/>
          </p:cNvSpPr>
          <p:nvPr>
            <p:ph idx="1"/>
          </p:nvPr>
        </p:nvSpPr>
        <p:spPr>
          <a:xfrm>
            <a:off x="2589212" y="1567543"/>
            <a:ext cx="8915400" cy="4891314"/>
          </a:xfrm>
        </p:spPr>
        <p:txBody>
          <a:bodyPr>
            <a:noAutofit/>
          </a:bodyPr>
          <a:lstStyle/>
          <a:p>
            <a:pPr lvl="1"/>
            <a:r>
              <a:rPr lang="en-US" sz="3600" dirty="0"/>
              <a:t>Total Aid Administered</a:t>
            </a:r>
          </a:p>
          <a:p>
            <a:pPr lvl="2"/>
            <a:r>
              <a:rPr lang="en-US" sz="3200" dirty="0"/>
              <a:t>5804 Students, $23,642,692</a:t>
            </a:r>
          </a:p>
          <a:p>
            <a:pPr lvl="2"/>
            <a:r>
              <a:rPr lang="en-US" sz="3200" dirty="0"/>
              <a:t>21-22</a:t>
            </a:r>
          </a:p>
          <a:p>
            <a:pPr lvl="3"/>
            <a:r>
              <a:rPr lang="en-US" sz="2800" dirty="0"/>
              <a:t>6137 students, $</a:t>
            </a:r>
            <a:r>
              <a:rPr lang="en-US" sz="2800" dirty="0" smtClean="0"/>
              <a:t>20,335,867</a:t>
            </a:r>
            <a:endParaRPr lang="en-US" sz="1600" dirty="0" smtClean="0"/>
          </a:p>
          <a:p>
            <a:pPr lvl="3"/>
            <a:endParaRPr lang="en-US" sz="2800" dirty="0"/>
          </a:p>
        </p:txBody>
      </p:sp>
    </p:spTree>
    <p:extLst>
      <p:ext uri="{BB962C8B-B14F-4D97-AF65-F5344CB8AC3E}">
        <p14:creationId xmlns:p14="http://schemas.microsoft.com/office/powerpoint/2010/main" val="3726621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and Successes</a:t>
            </a:r>
          </a:p>
        </p:txBody>
      </p:sp>
      <p:sp>
        <p:nvSpPr>
          <p:cNvPr id="3" name="Content Placeholder 2"/>
          <p:cNvSpPr>
            <a:spLocks noGrp="1"/>
          </p:cNvSpPr>
          <p:nvPr>
            <p:ph idx="1"/>
          </p:nvPr>
        </p:nvSpPr>
        <p:spPr/>
        <p:txBody>
          <a:bodyPr/>
          <a:lstStyle/>
          <a:p>
            <a:pPr lvl="1"/>
            <a:r>
              <a:rPr lang="en-US" sz="3600" dirty="0"/>
              <a:t>Pell Grants</a:t>
            </a:r>
          </a:p>
          <a:p>
            <a:pPr lvl="2"/>
            <a:r>
              <a:rPr lang="en-US" sz="3200" dirty="0"/>
              <a:t>2418 Students, $10,211,114</a:t>
            </a:r>
          </a:p>
          <a:p>
            <a:pPr lvl="2"/>
            <a:r>
              <a:rPr lang="en-US" sz="3200" dirty="0"/>
              <a:t>21-22</a:t>
            </a:r>
          </a:p>
          <a:p>
            <a:pPr lvl="3"/>
            <a:r>
              <a:rPr lang="en-US" sz="3200" dirty="0"/>
              <a:t>2104 Students, $8,083,796</a:t>
            </a:r>
          </a:p>
          <a:p>
            <a:endParaRPr lang="en-US" dirty="0"/>
          </a:p>
        </p:txBody>
      </p:sp>
    </p:spTree>
    <p:extLst>
      <p:ext uri="{BB962C8B-B14F-4D97-AF65-F5344CB8AC3E}">
        <p14:creationId xmlns:p14="http://schemas.microsoft.com/office/powerpoint/2010/main" val="2578658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and Successes</a:t>
            </a:r>
          </a:p>
        </p:txBody>
      </p:sp>
      <p:sp>
        <p:nvSpPr>
          <p:cNvPr id="3" name="Content Placeholder 2"/>
          <p:cNvSpPr>
            <a:spLocks noGrp="1"/>
          </p:cNvSpPr>
          <p:nvPr>
            <p:ph idx="1"/>
          </p:nvPr>
        </p:nvSpPr>
        <p:spPr/>
        <p:txBody>
          <a:bodyPr>
            <a:normAutofit/>
          </a:bodyPr>
          <a:lstStyle/>
          <a:p>
            <a:r>
              <a:rPr lang="en-US" sz="3200" dirty="0" smtClean="0"/>
              <a:t>CCPG</a:t>
            </a:r>
          </a:p>
          <a:p>
            <a:pPr lvl="1"/>
            <a:r>
              <a:rPr lang="en-US" sz="3200" dirty="0" smtClean="0"/>
              <a:t>5305 Students, $3.43M</a:t>
            </a:r>
          </a:p>
          <a:p>
            <a:pPr lvl="1"/>
            <a:r>
              <a:rPr lang="en-US" sz="3200" dirty="0" smtClean="0"/>
              <a:t>21-22</a:t>
            </a:r>
          </a:p>
          <a:p>
            <a:pPr lvl="2"/>
            <a:r>
              <a:rPr lang="en-US" sz="3200" dirty="0" smtClean="0"/>
              <a:t>5280 Students, $3.25M</a:t>
            </a:r>
            <a:endParaRPr lang="en-US" sz="3200" dirty="0"/>
          </a:p>
        </p:txBody>
      </p:sp>
    </p:spTree>
    <p:extLst>
      <p:ext uri="{BB962C8B-B14F-4D97-AF65-F5344CB8AC3E}">
        <p14:creationId xmlns:p14="http://schemas.microsoft.com/office/powerpoint/2010/main" val="277829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and Successes</a:t>
            </a:r>
          </a:p>
        </p:txBody>
      </p:sp>
      <p:sp>
        <p:nvSpPr>
          <p:cNvPr id="3" name="Content Placeholder 2"/>
          <p:cNvSpPr>
            <a:spLocks noGrp="1"/>
          </p:cNvSpPr>
          <p:nvPr>
            <p:ph idx="1"/>
          </p:nvPr>
        </p:nvSpPr>
        <p:spPr/>
        <p:txBody>
          <a:bodyPr>
            <a:normAutofit/>
          </a:bodyPr>
          <a:lstStyle/>
          <a:p>
            <a:r>
              <a:rPr lang="en-US" sz="3200" dirty="0" smtClean="0"/>
              <a:t>Work on tallying student contacts on phone, help desk, and front counter</a:t>
            </a:r>
            <a:endParaRPr lang="en-US" sz="3200" dirty="0"/>
          </a:p>
        </p:txBody>
      </p:sp>
    </p:spTree>
    <p:extLst>
      <p:ext uri="{BB962C8B-B14F-4D97-AF65-F5344CB8AC3E}">
        <p14:creationId xmlns:p14="http://schemas.microsoft.com/office/powerpoint/2010/main" val="2527246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and What Lies Ahead</a:t>
            </a:r>
            <a:endParaRPr lang="en-US" dirty="0"/>
          </a:p>
        </p:txBody>
      </p:sp>
      <p:sp>
        <p:nvSpPr>
          <p:cNvPr id="3" name="Content Placeholder 2"/>
          <p:cNvSpPr>
            <a:spLocks noGrp="1"/>
          </p:cNvSpPr>
          <p:nvPr>
            <p:ph idx="1"/>
          </p:nvPr>
        </p:nvSpPr>
        <p:spPr>
          <a:xfrm>
            <a:off x="2148114" y="2133600"/>
            <a:ext cx="9356498" cy="4572000"/>
          </a:xfrm>
        </p:spPr>
        <p:txBody>
          <a:bodyPr>
            <a:noAutofit/>
          </a:bodyPr>
          <a:lstStyle/>
          <a:p>
            <a:r>
              <a:rPr lang="en-US" sz="3200" dirty="0" smtClean="0"/>
              <a:t>Numbers are up!!!</a:t>
            </a:r>
          </a:p>
          <a:p>
            <a:pPr lvl="1"/>
            <a:r>
              <a:rPr lang="en-US" sz="3200" dirty="0" smtClean="0"/>
              <a:t>Pell Grants, $8.34M, +$1.4M</a:t>
            </a:r>
          </a:p>
          <a:p>
            <a:pPr lvl="1"/>
            <a:r>
              <a:rPr lang="en-US" sz="3200" dirty="0" smtClean="0"/>
              <a:t>Cal Grants $2.18M, +423K</a:t>
            </a:r>
          </a:p>
          <a:p>
            <a:endParaRPr lang="en-US" sz="3200" dirty="0" smtClean="0"/>
          </a:p>
          <a:p>
            <a:endParaRPr lang="en-US" sz="3200" dirty="0"/>
          </a:p>
          <a:p>
            <a:pPr lvl="1"/>
            <a:endParaRPr lang="en-US" sz="3200" dirty="0" smtClean="0"/>
          </a:p>
          <a:p>
            <a:pPr lvl="1"/>
            <a:endParaRPr lang="en-US" sz="3200" dirty="0"/>
          </a:p>
        </p:txBody>
      </p:sp>
    </p:spTree>
    <p:extLst>
      <p:ext uri="{BB962C8B-B14F-4D97-AF65-F5344CB8AC3E}">
        <p14:creationId xmlns:p14="http://schemas.microsoft.com/office/powerpoint/2010/main" val="672254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and What Lies Ahead</a:t>
            </a:r>
          </a:p>
        </p:txBody>
      </p:sp>
      <p:sp>
        <p:nvSpPr>
          <p:cNvPr id="3" name="Content Placeholder 2"/>
          <p:cNvSpPr>
            <a:spLocks noGrp="1"/>
          </p:cNvSpPr>
          <p:nvPr>
            <p:ph idx="1"/>
          </p:nvPr>
        </p:nvSpPr>
        <p:spPr/>
        <p:txBody>
          <a:bodyPr/>
          <a:lstStyle/>
          <a:p>
            <a:r>
              <a:rPr lang="en-US" sz="3200" dirty="0"/>
              <a:t>24-25 FAFSA</a:t>
            </a:r>
          </a:p>
          <a:p>
            <a:pPr lvl="1"/>
            <a:r>
              <a:rPr lang="en-US" sz="3000" dirty="0" smtClean="0"/>
              <a:t>New and “Simpler”</a:t>
            </a:r>
          </a:p>
          <a:p>
            <a:pPr lvl="1"/>
            <a:r>
              <a:rPr lang="en-US" sz="3000" dirty="0" smtClean="0"/>
              <a:t>Issues being resolved</a:t>
            </a:r>
          </a:p>
          <a:p>
            <a:pPr lvl="1"/>
            <a:r>
              <a:rPr lang="en-US" sz="3000" dirty="0" smtClean="0"/>
              <a:t>New Terminology</a:t>
            </a:r>
          </a:p>
          <a:p>
            <a:pPr lvl="1"/>
            <a:r>
              <a:rPr lang="en-US" sz="3000" dirty="0" smtClean="0"/>
              <a:t>Delays</a:t>
            </a:r>
            <a:endParaRPr lang="en-US" sz="3000" dirty="0"/>
          </a:p>
          <a:p>
            <a:endParaRPr lang="en-US" dirty="0"/>
          </a:p>
        </p:txBody>
      </p:sp>
    </p:spTree>
    <p:extLst>
      <p:ext uri="{BB962C8B-B14F-4D97-AF65-F5344CB8AC3E}">
        <p14:creationId xmlns:p14="http://schemas.microsoft.com/office/powerpoint/2010/main" val="1482813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and What Lies Ahead</a:t>
            </a:r>
          </a:p>
        </p:txBody>
      </p:sp>
      <p:sp>
        <p:nvSpPr>
          <p:cNvPr id="3" name="Content Placeholder 2"/>
          <p:cNvSpPr>
            <a:spLocks noGrp="1"/>
          </p:cNvSpPr>
          <p:nvPr>
            <p:ph idx="1"/>
          </p:nvPr>
        </p:nvSpPr>
        <p:spPr>
          <a:xfrm>
            <a:off x="2592925" y="2104571"/>
            <a:ext cx="8915400" cy="3777622"/>
          </a:xfrm>
        </p:spPr>
        <p:txBody>
          <a:bodyPr>
            <a:normAutofit/>
          </a:bodyPr>
          <a:lstStyle/>
          <a:p>
            <a:r>
              <a:rPr lang="en-US" sz="2800" dirty="0"/>
              <a:t>Grossmont FA Administration</a:t>
            </a:r>
          </a:p>
          <a:p>
            <a:r>
              <a:rPr lang="en-US" sz="2800" dirty="0"/>
              <a:t>Duties, Tasks, and Responsibilities</a:t>
            </a:r>
          </a:p>
          <a:p>
            <a:r>
              <a:rPr lang="en-US" sz="2800" dirty="0"/>
              <a:t>Team </a:t>
            </a:r>
            <a:r>
              <a:rPr lang="en-US" sz="2800" dirty="0" smtClean="0"/>
              <a:t>Building</a:t>
            </a:r>
          </a:p>
          <a:p>
            <a:r>
              <a:rPr lang="en-US" sz="2800" dirty="0" smtClean="0"/>
              <a:t>FA Data</a:t>
            </a:r>
            <a:endParaRPr lang="en-US" sz="2800" dirty="0"/>
          </a:p>
          <a:p>
            <a:r>
              <a:rPr lang="en-US" sz="2800" dirty="0"/>
              <a:t>Colleague </a:t>
            </a:r>
            <a:r>
              <a:rPr lang="en-US" sz="2800" dirty="0" smtClean="0"/>
              <a:t>FA</a:t>
            </a:r>
          </a:p>
          <a:p>
            <a:r>
              <a:rPr lang="en-US" sz="2800" dirty="0" smtClean="0"/>
              <a:t>New FA Director</a:t>
            </a:r>
            <a:endParaRPr lang="en-US" sz="2800" dirty="0"/>
          </a:p>
        </p:txBody>
      </p:sp>
    </p:spTree>
    <p:extLst>
      <p:ext uri="{BB962C8B-B14F-4D97-AF65-F5344CB8AC3E}">
        <p14:creationId xmlns:p14="http://schemas.microsoft.com/office/powerpoint/2010/main" val="521533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Thank you!</a:t>
            </a:r>
            <a:endParaRPr lang="en-US" sz="4400" b="1" dirty="0"/>
          </a:p>
        </p:txBody>
      </p:sp>
      <p:sp>
        <p:nvSpPr>
          <p:cNvPr id="3" name="Content Placeholder 2"/>
          <p:cNvSpPr>
            <a:spLocks noGrp="1"/>
          </p:cNvSpPr>
          <p:nvPr>
            <p:ph idx="1"/>
          </p:nvPr>
        </p:nvSpPr>
        <p:spPr/>
        <p:txBody>
          <a:bodyPr>
            <a:normAutofit/>
          </a:bodyPr>
          <a:lstStyle/>
          <a:p>
            <a:pPr marL="0" indent="0">
              <a:buNone/>
            </a:pPr>
            <a:r>
              <a:rPr lang="en-US" sz="4000" dirty="0" smtClean="0"/>
              <a:t>Questions?</a:t>
            </a:r>
          </a:p>
          <a:p>
            <a:pPr marL="0" indent="0" algn="ctr">
              <a:buNone/>
            </a:pPr>
            <a:endParaRPr lang="en-US" sz="4000" dirty="0"/>
          </a:p>
        </p:txBody>
      </p:sp>
    </p:spTree>
    <p:extLst>
      <p:ext uri="{BB962C8B-B14F-4D97-AF65-F5344CB8AC3E}">
        <p14:creationId xmlns:p14="http://schemas.microsoft.com/office/powerpoint/2010/main" val="2121230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p:txBody>
          <a:bodyPr>
            <a:normAutofit/>
          </a:bodyPr>
          <a:lstStyle/>
          <a:p>
            <a:r>
              <a:rPr lang="en-US" sz="2800" dirty="0"/>
              <a:t>To ensure access and </a:t>
            </a:r>
            <a:r>
              <a:rPr lang="en-US" sz="2800" dirty="0" smtClean="0"/>
              <a:t>eliminate </a:t>
            </a:r>
            <a:r>
              <a:rPr lang="en-US" sz="2800" dirty="0"/>
              <a:t>financial barriers to post-secondary education for all eligible students, the Financial Aid Office will effectively administer financial aid programs and provide student-centered support services that will promote student success, retention, and equal educational </a:t>
            </a:r>
            <a:r>
              <a:rPr lang="en-US" sz="2800" dirty="0" smtClean="0"/>
              <a:t>opportunities, </a:t>
            </a:r>
            <a:r>
              <a:rPr lang="en-US" sz="2800" dirty="0"/>
              <a:t>and enable students to fully develop their individual potential.</a:t>
            </a:r>
          </a:p>
          <a:p>
            <a:endParaRPr lang="en-US" dirty="0"/>
          </a:p>
        </p:txBody>
      </p:sp>
    </p:spTree>
    <p:extLst>
      <p:ext uri="{BB962C8B-B14F-4D97-AF65-F5344CB8AC3E}">
        <p14:creationId xmlns:p14="http://schemas.microsoft.com/office/powerpoint/2010/main" val="220547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Goals</a:t>
            </a:r>
            <a:endParaRPr lang="en-US" dirty="0"/>
          </a:p>
        </p:txBody>
      </p:sp>
      <p:sp>
        <p:nvSpPr>
          <p:cNvPr id="3" name="Content Placeholder 2"/>
          <p:cNvSpPr>
            <a:spLocks noGrp="1"/>
          </p:cNvSpPr>
          <p:nvPr>
            <p:ph idx="1"/>
          </p:nvPr>
        </p:nvSpPr>
        <p:spPr/>
        <p:txBody>
          <a:bodyPr>
            <a:normAutofit fontScale="77500" lnSpcReduction="20000"/>
          </a:bodyPr>
          <a:lstStyle/>
          <a:p>
            <a:r>
              <a:rPr lang="en-US" sz="3800" dirty="0" smtClean="0"/>
              <a:t>#1 Goal</a:t>
            </a:r>
          </a:p>
          <a:p>
            <a:pPr lvl="1"/>
            <a:r>
              <a:rPr lang="en-US" sz="3600" dirty="0"/>
              <a:t>Ensure compliance with college policies and procedures and federal, state, and district </a:t>
            </a:r>
            <a:r>
              <a:rPr lang="en-US" sz="3600" dirty="0" smtClean="0"/>
              <a:t>regulations</a:t>
            </a:r>
          </a:p>
          <a:p>
            <a:pPr lvl="2"/>
            <a:r>
              <a:rPr lang="en-US" sz="3600" dirty="0" smtClean="0"/>
              <a:t>Policies &amp; Procedures Manual</a:t>
            </a:r>
          </a:p>
          <a:p>
            <a:pPr lvl="2"/>
            <a:r>
              <a:rPr lang="en-US" sz="3600" dirty="0" smtClean="0"/>
              <a:t>Conferences, Webinars, Regional Meetings, Communications from </a:t>
            </a:r>
            <a:r>
              <a:rPr lang="en-US" sz="3600" dirty="0" err="1" smtClean="0"/>
              <a:t>Dept</a:t>
            </a:r>
            <a:r>
              <a:rPr lang="en-US" sz="3600" dirty="0" smtClean="0"/>
              <a:t> of Ed, CCCCO, and NASFAA</a:t>
            </a:r>
          </a:p>
          <a:p>
            <a:pPr lvl="2"/>
            <a:r>
              <a:rPr lang="en-US" sz="3600" dirty="0" smtClean="0"/>
              <a:t>Seasoned Staff</a:t>
            </a:r>
          </a:p>
          <a:p>
            <a:pPr lvl="2"/>
            <a:endParaRPr lang="en-US" sz="2400" dirty="0"/>
          </a:p>
          <a:p>
            <a:pPr lvl="2"/>
            <a:endParaRPr lang="en-US" sz="2400" dirty="0"/>
          </a:p>
        </p:txBody>
      </p:sp>
    </p:spTree>
    <p:extLst>
      <p:ext uri="{BB962C8B-B14F-4D97-AF65-F5344CB8AC3E}">
        <p14:creationId xmlns:p14="http://schemas.microsoft.com/office/powerpoint/2010/main" val="101727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Team in 22-23</a:t>
            </a:r>
            <a:endParaRPr lang="en-US" dirty="0"/>
          </a:p>
        </p:txBody>
      </p:sp>
      <p:sp>
        <p:nvSpPr>
          <p:cNvPr id="3" name="Content Placeholder 2"/>
          <p:cNvSpPr>
            <a:spLocks noGrp="1"/>
          </p:cNvSpPr>
          <p:nvPr>
            <p:ph idx="1"/>
          </p:nvPr>
        </p:nvSpPr>
        <p:spPr>
          <a:xfrm>
            <a:off x="2589212" y="1524000"/>
            <a:ext cx="8915400" cy="4557486"/>
          </a:xfrm>
        </p:spPr>
        <p:txBody>
          <a:bodyPr>
            <a:noAutofit/>
          </a:bodyPr>
          <a:lstStyle/>
          <a:p>
            <a:pPr lvl="1"/>
            <a:r>
              <a:rPr lang="en-US" sz="2400" dirty="0"/>
              <a:t>Aseel Al </a:t>
            </a:r>
            <a:r>
              <a:rPr lang="en-US" sz="2400" dirty="0" smtClean="0"/>
              <a:t>Ani, Assistant</a:t>
            </a:r>
            <a:endParaRPr lang="en-US" sz="2400" dirty="0"/>
          </a:p>
          <a:p>
            <a:pPr lvl="1"/>
            <a:r>
              <a:rPr lang="en-US" sz="2400" dirty="0"/>
              <a:t>Samantha </a:t>
            </a:r>
            <a:r>
              <a:rPr lang="en-US" sz="2400" dirty="0" smtClean="0"/>
              <a:t>Sandoval, Sr. Assistant</a:t>
            </a:r>
            <a:endParaRPr lang="en-US" sz="2400" dirty="0"/>
          </a:p>
          <a:p>
            <a:pPr lvl="1"/>
            <a:r>
              <a:rPr lang="en-US" sz="2400" dirty="0"/>
              <a:t>Pam </a:t>
            </a:r>
            <a:r>
              <a:rPr lang="en-US" sz="2400" dirty="0" smtClean="0"/>
              <a:t>Fleming, Advisor</a:t>
            </a:r>
            <a:endParaRPr lang="en-US" sz="2400" dirty="0"/>
          </a:p>
          <a:p>
            <a:pPr lvl="1"/>
            <a:r>
              <a:rPr lang="en-US" sz="2400" dirty="0"/>
              <a:t>Michael </a:t>
            </a:r>
            <a:r>
              <a:rPr lang="en-US" sz="2400" dirty="0" smtClean="0"/>
              <a:t>Allen, </a:t>
            </a:r>
            <a:r>
              <a:rPr lang="en-US" sz="2400" dirty="0"/>
              <a:t>Advisor</a:t>
            </a:r>
          </a:p>
          <a:p>
            <a:pPr lvl="1"/>
            <a:r>
              <a:rPr lang="en-US" sz="2400" dirty="0"/>
              <a:t>Arian </a:t>
            </a:r>
            <a:r>
              <a:rPr lang="en-US" sz="2400" dirty="0" smtClean="0"/>
              <a:t>Pole, </a:t>
            </a:r>
            <a:r>
              <a:rPr lang="en-US" sz="2400" dirty="0"/>
              <a:t>Advisor</a:t>
            </a:r>
          </a:p>
          <a:p>
            <a:pPr lvl="1"/>
            <a:r>
              <a:rPr lang="en-US" sz="2400" dirty="0"/>
              <a:t>Roberto Corral (substitute Advisor)</a:t>
            </a:r>
          </a:p>
          <a:p>
            <a:pPr lvl="1"/>
            <a:r>
              <a:rPr lang="en-US" sz="2400" dirty="0" smtClean="0"/>
              <a:t>Student Hourly</a:t>
            </a:r>
          </a:p>
          <a:p>
            <a:pPr lvl="1"/>
            <a:r>
              <a:rPr lang="en-US" sz="2400" dirty="0" smtClean="0"/>
              <a:t>Shirley Hughes, Supervisor</a:t>
            </a:r>
          </a:p>
          <a:p>
            <a:pPr lvl="1"/>
            <a:r>
              <a:rPr lang="en-US" sz="2400" dirty="0" smtClean="0"/>
              <a:t>Ray Reyes, Director</a:t>
            </a:r>
            <a:endParaRPr lang="en-US" sz="2400" dirty="0"/>
          </a:p>
        </p:txBody>
      </p:sp>
    </p:spTree>
    <p:extLst>
      <p:ext uri="{BB962C8B-B14F-4D97-AF65-F5344CB8AC3E}">
        <p14:creationId xmlns:p14="http://schemas.microsoft.com/office/powerpoint/2010/main" val="3440768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in 2022-23</a:t>
            </a:r>
            <a:endParaRPr lang="en-US" dirty="0"/>
          </a:p>
        </p:txBody>
      </p:sp>
      <p:sp>
        <p:nvSpPr>
          <p:cNvPr id="3" name="Content Placeholder 2"/>
          <p:cNvSpPr>
            <a:spLocks noGrp="1"/>
          </p:cNvSpPr>
          <p:nvPr>
            <p:ph idx="1"/>
          </p:nvPr>
        </p:nvSpPr>
        <p:spPr/>
        <p:txBody>
          <a:bodyPr>
            <a:normAutofit/>
          </a:bodyPr>
          <a:lstStyle/>
          <a:p>
            <a:r>
              <a:rPr lang="en-US" sz="2800" dirty="0" smtClean="0"/>
              <a:t>Colleague FA System Implementation</a:t>
            </a:r>
          </a:p>
          <a:p>
            <a:r>
              <a:rPr lang="en-US" sz="2800" dirty="0" smtClean="0"/>
              <a:t>Changes in financial aid regulations</a:t>
            </a:r>
          </a:p>
          <a:p>
            <a:r>
              <a:rPr lang="en-US" sz="2800" dirty="0" smtClean="0"/>
              <a:t>New Building</a:t>
            </a:r>
          </a:p>
          <a:p>
            <a:r>
              <a:rPr lang="en-US" sz="2800" dirty="0" smtClean="0"/>
              <a:t>Grossmont FA</a:t>
            </a:r>
          </a:p>
          <a:p>
            <a:r>
              <a:rPr lang="en-US" sz="2800" dirty="0" smtClean="0"/>
              <a:t>Team Concerns</a:t>
            </a:r>
          </a:p>
          <a:p>
            <a:r>
              <a:rPr lang="en-US" sz="2800" dirty="0" smtClean="0"/>
              <a:t>SCFF</a:t>
            </a:r>
            <a:endParaRPr lang="en-US" sz="2800" dirty="0"/>
          </a:p>
        </p:txBody>
      </p:sp>
    </p:spTree>
    <p:extLst>
      <p:ext uri="{BB962C8B-B14F-4D97-AF65-F5344CB8AC3E}">
        <p14:creationId xmlns:p14="http://schemas.microsoft.com/office/powerpoint/2010/main" val="198168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in 22-23 - </a:t>
            </a:r>
            <a:br>
              <a:rPr lang="en-US" dirty="0" smtClean="0"/>
            </a:br>
            <a:r>
              <a:rPr lang="en-US" dirty="0" smtClean="0"/>
              <a:t>Colleague FA System Implementation</a:t>
            </a:r>
            <a:endParaRPr lang="en-US" dirty="0"/>
          </a:p>
        </p:txBody>
      </p:sp>
      <p:sp>
        <p:nvSpPr>
          <p:cNvPr id="3" name="Content Placeholder 2"/>
          <p:cNvSpPr>
            <a:spLocks noGrp="1"/>
          </p:cNvSpPr>
          <p:nvPr>
            <p:ph idx="1"/>
          </p:nvPr>
        </p:nvSpPr>
        <p:spPr/>
        <p:txBody>
          <a:bodyPr/>
          <a:lstStyle/>
          <a:p>
            <a:r>
              <a:rPr lang="en-US" sz="2800" dirty="0" smtClean="0"/>
              <a:t>Setting up new system</a:t>
            </a:r>
          </a:p>
          <a:p>
            <a:r>
              <a:rPr lang="en-US" sz="2800" dirty="0" smtClean="0"/>
              <a:t>Learning how to set it up</a:t>
            </a:r>
          </a:p>
          <a:p>
            <a:r>
              <a:rPr lang="en-US" sz="2800" dirty="0" smtClean="0"/>
              <a:t>Learning what the system can and cannot do</a:t>
            </a:r>
          </a:p>
          <a:p>
            <a:r>
              <a:rPr lang="en-US" sz="2800" dirty="0" smtClean="0"/>
              <a:t>Understanding limitations and figuring out how to address the issues</a:t>
            </a:r>
          </a:p>
          <a:p>
            <a:r>
              <a:rPr lang="en-US" sz="2800" dirty="0" smtClean="0"/>
              <a:t>Time spent in “engagements”</a:t>
            </a:r>
          </a:p>
          <a:p>
            <a:r>
              <a:rPr lang="en-US" sz="2800" dirty="0" smtClean="0"/>
              <a:t>Support from ESS </a:t>
            </a:r>
            <a:r>
              <a:rPr lang="en-US" sz="2800" dirty="0"/>
              <a:t>and IT</a:t>
            </a:r>
          </a:p>
          <a:p>
            <a:endParaRPr lang="en-US" dirty="0" smtClean="0"/>
          </a:p>
          <a:p>
            <a:endParaRPr lang="en-US" dirty="0"/>
          </a:p>
        </p:txBody>
      </p:sp>
    </p:spTree>
    <p:extLst>
      <p:ext uri="{BB962C8B-B14F-4D97-AF65-F5344CB8AC3E}">
        <p14:creationId xmlns:p14="http://schemas.microsoft.com/office/powerpoint/2010/main" val="988156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Happened in 22-23 - Changes in Regulations and New Building</a:t>
            </a:r>
            <a:endParaRPr lang="en-US" dirty="0"/>
          </a:p>
        </p:txBody>
      </p:sp>
      <p:sp>
        <p:nvSpPr>
          <p:cNvPr id="3" name="Content Placeholder 2"/>
          <p:cNvSpPr>
            <a:spLocks noGrp="1"/>
          </p:cNvSpPr>
          <p:nvPr>
            <p:ph idx="1"/>
          </p:nvPr>
        </p:nvSpPr>
        <p:spPr>
          <a:xfrm>
            <a:off x="2592925" y="2510972"/>
            <a:ext cx="8915400" cy="3777622"/>
          </a:xfrm>
        </p:spPr>
        <p:txBody>
          <a:bodyPr/>
          <a:lstStyle/>
          <a:p>
            <a:r>
              <a:rPr lang="en-US" sz="3200" dirty="0" smtClean="0"/>
              <a:t>COVID Regulatory Relief winding down</a:t>
            </a:r>
          </a:p>
          <a:p>
            <a:endParaRPr lang="en-US" sz="3200" dirty="0"/>
          </a:p>
          <a:p>
            <a:r>
              <a:rPr lang="en-US" sz="3200" dirty="0" smtClean="0"/>
              <a:t>Building G</a:t>
            </a:r>
          </a:p>
          <a:p>
            <a:pPr lvl="1"/>
            <a:r>
              <a:rPr lang="en-US" sz="2800" dirty="0" smtClean="0"/>
              <a:t>Moving</a:t>
            </a:r>
          </a:p>
          <a:p>
            <a:pPr lvl="1"/>
            <a:r>
              <a:rPr lang="en-US" sz="2800" dirty="0" smtClean="0"/>
              <a:t>New working environment</a:t>
            </a:r>
          </a:p>
          <a:p>
            <a:pPr lvl="1"/>
            <a:endParaRPr lang="en-US" dirty="0" smtClean="0"/>
          </a:p>
          <a:p>
            <a:endParaRPr lang="en-US" dirty="0" smtClean="0"/>
          </a:p>
          <a:p>
            <a:pPr lvl="1"/>
            <a:endParaRPr lang="en-US" dirty="0"/>
          </a:p>
        </p:txBody>
      </p:sp>
    </p:spTree>
    <p:extLst>
      <p:ext uri="{BB962C8B-B14F-4D97-AF65-F5344CB8AC3E}">
        <p14:creationId xmlns:p14="http://schemas.microsoft.com/office/powerpoint/2010/main" val="1123273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in 22-23 – </a:t>
            </a:r>
            <a:br>
              <a:rPr lang="en-US" dirty="0" smtClean="0"/>
            </a:br>
            <a:r>
              <a:rPr lang="en-US" dirty="0" smtClean="0"/>
              <a:t>Grossmont FA</a:t>
            </a:r>
            <a:endParaRPr lang="en-US" dirty="0"/>
          </a:p>
        </p:txBody>
      </p:sp>
      <p:sp>
        <p:nvSpPr>
          <p:cNvPr id="3" name="Content Placeholder 2"/>
          <p:cNvSpPr>
            <a:spLocks noGrp="1"/>
          </p:cNvSpPr>
          <p:nvPr>
            <p:ph idx="1"/>
          </p:nvPr>
        </p:nvSpPr>
        <p:spPr/>
        <p:txBody>
          <a:bodyPr>
            <a:normAutofit/>
          </a:bodyPr>
          <a:lstStyle/>
          <a:p>
            <a:r>
              <a:rPr lang="en-US" sz="3200" dirty="0" smtClean="0"/>
              <a:t>Two Administrators and FA Advisor placed on leave – End of March 2023</a:t>
            </a:r>
          </a:p>
          <a:p>
            <a:endParaRPr lang="en-US" sz="3200" dirty="0" smtClean="0"/>
          </a:p>
          <a:p>
            <a:endParaRPr lang="en-US" sz="3200" dirty="0"/>
          </a:p>
        </p:txBody>
      </p:sp>
    </p:spTree>
    <p:extLst>
      <p:ext uri="{BB962C8B-B14F-4D97-AF65-F5344CB8AC3E}">
        <p14:creationId xmlns:p14="http://schemas.microsoft.com/office/powerpoint/2010/main" val="231987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in 22-23 – </a:t>
            </a:r>
            <a:br>
              <a:rPr lang="en-US" dirty="0" smtClean="0"/>
            </a:br>
            <a:r>
              <a:rPr lang="en-US" dirty="0" smtClean="0"/>
              <a:t>Team Concerns</a:t>
            </a:r>
            <a:endParaRPr lang="en-US" dirty="0"/>
          </a:p>
        </p:txBody>
      </p:sp>
      <p:sp>
        <p:nvSpPr>
          <p:cNvPr id="3" name="Content Placeholder 2"/>
          <p:cNvSpPr>
            <a:spLocks noGrp="1"/>
          </p:cNvSpPr>
          <p:nvPr>
            <p:ph idx="1"/>
          </p:nvPr>
        </p:nvSpPr>
        <p:spPr/>
        <p:txBody>
          <a:bodyPr>
            <a:normAutofit/>
          </a:bodyPr>
          <a:lstStyle/>
          <a:p>
            <a:r>
              <a:rPr lang="en-US" sz="3200" dirty="0" smtClean="0"/>
              <a:t>Implementation of Colleague FA System</a:t>
            </a:r>
          </a:p>
          <a:p>
            <a:pPr lvl="1"/>
            <a:r>
              <a:rPr lang="en-US" sz="2800" dirty="0" smtClean="0"/>
              <a:t>End-user training for staff inconsistent</a:t>
            </a:r>
          </a:p>
          <a:p>
            <a:pPr lvl="1"/>
            <a:r>
              <a:rPr lang="en-US" sz="2800" dirty="0" smtClean="0"/>
              <a:t>Due to delays with 24-25 FAFSA, training delayed</a:t>
            </a:r>
          </a:p>
          <a:p>
            <a:pPr lvl="1"/>
            <a:r>
              <a:rPr lang="en-US" sz="2800" dirty="0" smtClean="0"/>
              <a:t>Doing regular work and training</a:t>
            </a:r>
            <a:endParaRPr lang="en-US" sz="2800" dirty="0"/>
          </a:p>
        </p:txBody>
      </p:sp>
    </p:spTree>
    <p:extLst>
      <p:ext uri="{BB962C8B-B14F-4D97-AF65-F5344CB8AC3E}">
        <p14:creationId xmlns:p14="http://schemas.microsoft.com/office/powerpoint/2010/main" val="457163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260</TotalTime>
  <Words>1121</Words>
  <Application>Microsoft Office PowerPoint</Application>
  <PresentationFormat>Widescreen</PresentationFormat>
  <Paragraphs>155</Paragraphs>
  <Slides>19</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Century Gothic</vt:lpstr>
      <vt:lpstr>Wingdings 3</vt:lpstr>
      <vt:lpstr>Wisp</vt:lpstr>
      <vt:lpstr>Financial Aid</vt:lpstr>
      <vt:lpstr>Mission Statement</vt:lpstr>
      <vt:lpstr>Department Goals</vt:lpstr>
      <vt:lpstr>The Team in 22-23</vt:lpstr>
      <vt:lpstr>What Happened in 2022-23</vt:lpstr>
      <vt:lpstr>What Happened in 22-23 -  Colleague FA System Implementation</vt:lpstr>
      <vt:lpstr>What Happened in 22-23 - Changes in Regulations and New Building</vt:lpstr>
      <vt:lpstr>What Happened in 22-23 –  Grossmont FA</vt:lpstr>
      <vt:lpstr>What Happened in 22-23 –  Team Concerns</vt:lpstr>
      <vt:lpstr>Challenges - SCFF</vt:lpstr>
      <vt:lpstr>Statistics and Successes</vt:lpstr>
      <vt:lpstr>Statistics and Successes</vt:lpstr>
      <vt:lpstr>Statistics and Successes</vt:lpstr>
      <vt:lpstr>Statistics and Successes</vt:lpstr>
      <vt:lpstr>Statistics and Successes</vt:lpstr>
      <vt:lpstr>Current and What Lies Ahead</vt:lpstr>
      <vt:lpstr>Current and What Lies Ahead</vt:lpstr>
      <vt:lpstr>Current and What Lies Ahead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dc:title>
  <dc:creator>Ray Reyes</dc:creator>
  <cp:lastModifiedBy>Ray Reyes</cp:lastModifiedBy>
  <cp:revision>21</cp:revision>
  <dcterms:created xsi:type="dcterms:W3CDTF">2024-03-21T17:37:27Z</dcterms:created>
  <dcterms:modified xsi:type="dcterms:W3CDTF">2024-03-21T21:57:37Z</dcterms:modified>
</cp:coreProperties>
</file>