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28"/>
  </p:notesMasterIdLst>
  <p:handoutMasterIdLst>
    <p:handoutMasterId r:id="rId29"/>
  </p:handoutMasterIdLst>
  <p:sldIdLst>
    <p:sldId id="256" r:id="rId2"/>
    <p:sldId id="270" r:id="rId3"/>
    <p:sldId id="319" r:id="rId4"/>
    <p:sldId id="325" r:id="rId5"/>
    <p:sldId id="326" r:id="rId6"/>
    <p:sldId id="282" r:id="rId7"/>
    <p:sldId id="321" r:id="rId8"/>
    <p:sldId id="332" r:id="rId9"/>
    <p:sldId id="333" r:id="rId10"/>
    <p:sldId id="335" r:id="rId11"/>
    <p:sldId id="336" r:id="rId12"/>
    <p:sldId id="334" r:id="rId13"/>
    <p:sldId id="318" r:id="rId14"/>
    <p:sldId id="329" r:id="rId15"/>
    <p:sldId id="328" r:id="rId16"/>
    <p:sldId id="331" r:id="rId17"/>
    <p:sldId id="317" r:id="rId18"/>
    <p:sldId id="337" r:id="rId19"/>
    <p:sldId id="339" r:id="rId20"/>
    <p:sldId id="340" r:id="rId21"/>
    <p:sldId id="324" r:id="rId22"/>
    <p:sldId id="338" r:id="rId23"/>
    <p:sldId id="308" r:id="rId24"/>
    <p:sldId id="341" r:id="rId25"/>
    <p:sldId id="342" r:id="rId26"/>
    <p:sldId id="269"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3103" autoAdjust="0"/>
  </p:normalViewPr>
  <p:slideViewPr>
    <p:cSldViewPr snapToGrid="0">
      <p:cViewPr varScale="1">
        <p:scale>
          <a:sx n="94" d="100"/>
          <a:sy n="94" d="100"/>
        </p:scale>
        <p:origin x="18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C7D4ECB-ECB1-44CF-BF6F-5673852EFA8D}" type="datetimeFigureOut">
              <a:rPr lang="en-US" smtClean="0"/>
              <a:t>4/29/20</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654EE16-8314-43D2-A2D7-587A5C5A4037}" type="slidenum">
              <a:rPr lang="en-US" smtClean="0"/>
              <a:t>‹#›</a:t>
            </a:fld>
            <a:endParaRPr lang="en-US"/>
          </a:p>
        </p:txBody>
      </p:sp>
    </p:spTree>
    <p:extLst>
      <p:ext uri="{BB962C8B-B14F-4D97-AF65-F5344CB8AC3E}">
        <p14:creationId xmlns:p14="http://schemas.microsoft.com/office/powerpoint/2010/main" val="146837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6C75F07-7676-457A-AE08-76F1BBB87256}" type="datetimeFigureOut">
              <a:rPr lang="en-US" smtClean="0"/>
              <a:t>4/29/20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958EE38-F41F-4CD1-971B-53E6F0650942}" type="slidenum">
              <a:rPr lang="en-US" smtClean="0"/>
              <a:t>‹#›</a:t>
            </a:fld>
            <a:endParaRPr lang="en-US"/>
          </a:p>
        </p:txBody>
      </p:sp>
    </p:spTree>
    <p:extLst>
      <p:ext uri="{BB962C8B-B14F-4D97-AF65-F5344CB8AC3E}">
        <p14:creationId xmlns:p14="http://schemas.microsoft.com/office/powerpoint/2010/main" val="347288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bcnews.com/nightly-news/video/more-protests-to-reopen-u-s-as-governors-call-for-increased-coronavirus-testing-8227334973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bcnews.com/health/health-news/here-are-stay-home-orders-across-country-n116873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nytimes.com/f/newsletter/3-CeMmtHLdzULfD8DvhE4w~~/AAAAAQA~/RgRghK7fP0TbaHR0cHM6Ly93d3cubnl0aW1lcy5jb20vMjAyMC8wNC8wNy91cy9jb3JvbmF2aXJ1cy1yYWNlLmh0bWw_Y2FtcGFpZ25faWQ9MTU0JmVtYz1lZGl0X2NiXzIwMjAwNDIzJmluc3RhbmNlX2lkPTE3OTAzJm5sPWNvcm9uYXZpcnVzLWJyaWVmaW5nJnJlZ2lfaWQ9MTE1NTczMTUxJnNlZ21lbnRfaWQ9MjU4NTImdGU9MSZ1c2VyX2lkPTRlM2YzYWVkMTE1N2YxYWY2OWQ1OGZmMzNjZDgwZGU4VwNueXRCCgAm3ymiXpI4L8hSGWp1bGlhbm5hLmJhcm5lc0BnY2NjZC5lZHVYBAAAAAA~"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nl.nytimes.com/f/a/8t_XqM-jWG76f0kDgV6UuQ~~/AAAAAQA~/RgRghK7fP0T2aHR0cHM6Ly93d3cubnl0aW1lcy5jb20vaW50ZXJhY3RpdmUvMjAyMC8wNC8wMS9ueXJlZ2lvbi9ueWMtY29yb25hdmlydXMtY2FzZXMtbWFwLmh0bWw_Y2FtcGFpZ25faWQ9MTU0JmVtYz1lZGl0X2NiXzIwMjAwNDIzJmluc3RhbmNlX2lkPTE3OTAzJm5sPWNvcm9uYXZpcnVzLWJyaWVmaW5nJnJlZ2lfaWQ9MTE1NTczMTUxJnNlZ21lbnRfaWQ9MjU4NTImdGU9MSZ1c2VyX2lkPTRlM2YzYWVkMTE1N2YxYWY2OWQ1OGZmMzNjZDgwZGU4VwNueXRCCgAm3ymiXpI4L8hSGWp1bGlhbm5hLmJhcm5lc0BnY2NjZC5lZHVYBAAAAAA~" TargetMode="External"/><Relationship Id="rId4" Type="http://schemas.openxmlformats.org/officeDocument/2006/relationships/hyperlink" Target="https://nl.nytimes.com/f/newsletter/jWBirpGCXelm3SqcjExcKg~~/AAAAAQA~/RgRghK7fP0ToaHR0cHM6Ly93d3cubnl0aW1lcy5jb20vMjAyMC8wNC8wOC9ueXJlZ2lvbi9jb3JvbmF2aXJ1cy1yYWNlLWRlYXRocy5odG1sP2NhbXBhaWduX2lkPTE1NCZlbWM9ZWRpdF9jYl8yMDIwMDQyMyZpbnN0YW5jZV9pZD0xNzkwMyZubD1jb3JvbmF2aXJ1cy1icmllZmluZyZyZWdpX2lkPTExNTU3MzE1MSZzZWdtZW50X2lkPTI1ODUyJnRlPTEmdXNlcl9pZD00ZTNmM2FlZDExNTdmMWFmNjlkNThmZjMzY2Q4MGRlOFcDbnl0QgoAJt8pol6SOC_IUhlqdWxpYW5uYS5iYXJuZXNAZ2NjY2QuZWR1WAQAAAA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a:t>
            </a:r>
            <a:r>
              <a:rPr lang="en-US" baseline="0" dirty="0"/>
              <a:t> joining our second Town Hall meeting for our </a:t>
            </a:r>
            <a:r>
              <a:rPr lang="en-US" baseline="0" dirty="0" err="1"/>
              <a:t>Cuyamaca</a:t>
            </a:r>
            <a:r>
              <a:rPr lang="en-US" baseline="0" dirty="0"/>
              <a:t> College community</a:t>
            </a:r>
          </a:p>
          <a:p>
            <a:pPr marL="171450" indent="-171450">
              <a:buFont typeface="Arial" panose="020B0604020202020204" pitchFamily="34" charset="0"/>
              <a:buChar char="•"/>
            </a:pPr>
            <a:r>
              <a:rPr lang="en-US" baseline="0" dirty="0"/>
              <a:t>My name is Julianna Barnes, the proud president of </a:t>
            </a:r>
            <a:r>
              <a:rPr lang="en-US" baseline="0" dirty="0" err="1"/>
              <a:t>Cuyamaca</a:t>
            </a:r>
            <a:r>
              <a:rPr lang="en-US" baseline="0" dirty="0"/>
              <a:t> and I’m delighted to see so many of you today</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a:t>
            </a:fld>
            <a:endParaRPr lang="en-US"/>
          </a:p>
        </p:txBody>
      </p:sp>
    </p:spTree>
    <p:extLst>
      <p:ext uri="{BB962C8B-B14F-4D97-AF65-F5344CB8AC3E}">
        <p14:creationId xmlns:p14="http://schemas.microsoft.com/office/powerpoint/2010/main" val="3472090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very much on our minds for our</a:t>
            </a:r>
            <a:r>
              <a:rPr lang="en-US" baseline="0" dirty="0"/>
              <a:t> most vulnerable students and newly impacted; </a:t>
            </a:r>
            <a:r>
              <a:rPr lang="en-US" baseline="0" dirty="0" err="1"/>
              <a:t>Disproptionately</a:t>
            </a:r>
            <a:r>
              <a:rPr lang="en-US" baseline="0" dirty="0"/>
              <a:t> impacted; those with tech needs, basic needs, counseling needs</a:t>
            </a:r>
            <a:endParaRPr lang="en-US" dirty="0"/>
          </a:p>
          <a:p>
            <a:r>
              <a:rPr lang="en-US" dirty="0"/>
              <a:t>Emergency</a:t>
            </a:r>
            <a:r>
              <a:rPr lang="en-US" baseline="0" dirty="0"/>
              <a:t> Grant- $100K</a:t>
            </a:r>
          </a:p>
          <a:p>
            <a:r>
              <a:rPr lang="en-US" baseline="0" dirty="0"/>
              <a:t>Promise Grants- $78K</a:t>
            </a:r>
          </a:p>
          <a:p>
            <a:endParaRPr lang="en-US" baseline="0" dirty="0"/>
          </a:p>
          <a:p>
            <a:r>
              <a:rPr lang="en-US" baseline="0" dirty="0"/>
              <a:t>Include INFO re: undocumented Students, SD Foundation (point out short period of time)</a:t>
            </a:r>
          </a:p>
          <a:p>
            <a:r>
              <a:rPr lang="en-US" baseline="0" dirty="0"/>
              <a:t>State monies went in 2 hours</a:t>
            </a:r>
          </a:p>
          <a:p>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10</a:t>
            </a:fld>
            <a:endParaRPr lang="en-US"/>
          </a:p>
        </p:txBody>
      </p:sp>
    </p:spTree>
    <p:extLst>
      <p:ext uri="{BB962C8B-B14F-4D97-AF65-F5344CB8AC3E}">
        <p14:creationId xmlns:p14="http://schemas.microsoft.com/office/powerpoint/2010/main" val="4152108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11</a:t>
            </a:fld>
            <a:endParaRPr lang="en-US"/>
          </a:p>
        </p:txBody>
      </p:sp>
    </p:spTree>
    <p:extLst>
      <p:ext uri="{BB962C8B-B14F-4D97-AF65-F5344CB8AC3E}">
        <p14:creationId xmlns:p14="http://schemas.microsoft.com/office/powerpoint/2010/main" val="390246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r>
              <a:rPr lang="en-US" baseline="0" dirty="0"/>
              <a:t> on the horizon?</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12</a:t>
            </a:fld>
            <a:endParaRPr lang="en-US"/>
          </a:p>
        </p:txBody>
      </p:sp>
    </p:spTree>
    <p:extLst>
      <p:ext uri="{BB962C8B-B14F-4D97-AF65-F5344CB8AC3E}">
        <p14:creationId xmlns:p14="http://schemas.microsoft.com/office/powerpoint/2010/main" val="177506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will</a:t>
            </a:r>
            <a:r>
              <a:rPr lang="en-US" baseline="0" dirty="0"/>
              <a:t> we return?</a:t>
            </a:r>
            <a:endParaRPr lang="en-US" dirty="0"/>
          </a:p>
          <a:p>
            <a:pPr marL="171450" indent="-171450">
              <a:buFont typeface="Arial" panose="020B0604020202020204" pitchFamily="34" charset="0"/>
              <a:buChar char="•"/>
            </a:pPr>
            <a:r>
              <a:rPr lang="en-US" dirty="0"/>
              <a:t>Social</a:t>
            </a:r>
            <a:r>
              <a:rPr lang="en-US" baseline="0" dirty="0"/>
              <a:t> and physical distancing will be with us</a:t>
            </a:r>
          </a:p>
          <a:p>
            <a:pPr marL="171450" indent="-171450">
              <a:buFont typeface="Arial" panose="020B0604020202020204" pitchFamily="34" charset="0"/>
              <a:buChar char="•"/>
            </a:pPr>
            <a:r>
              <a:rPr lang="en-US" baseline="0" dirty="0"/>
              <a:t>Disinfecting and cleaning implications</a:t>
            </a:r>
          </a:p>
          <a:p>
            <a:pPr marL="171450" indent="-171450">
              <a:buFont typeface="Arial" panose="020B0604020202020204" pitchFamily="34" charset="0"/>
              <a:buChar char="•"/>
            </a:pPr>
            <a:r>
              <a:rPr lang="en-US" baseline="0" dirty="0"/>
              <a:t>Masks?</a:t>
            </a:r>
          </a:p>
          <a:p>
            <a:pPr marL="171450" indent="-171450">
              <a:buFont typeface="Arial" panose="020B0604020202020204" pitchFamily="34" charset="0"/>
              <a:buChar char="•"/>
            </a:pPr>
            <a:r>
              <a:rPr lang="en-US" baseline="0" dirty="0"/>
              <a:t>Will we go online? Hybrid? Face to Face? With instruction and student services</a:t>
            </a:r>
          </a:p>
          <a:p>
            <a:pPr marL="171450" indent="-171450">
              <a:buFont typeface="Arial" panose="020B0604020202020204" pitchFamily="34" charset="0"/>
              <a:buChar char="•"/>
            </a:pPr>
            <a:endParaRPr lang="en-US" baseline="0" dirty="0"/>
          </a:p>
          <a:p>
            <a:r>
              <a:rPr lang="en-US" sz="1200" b="1" i="0" u="none" strike="noStrike" kern="1200" dirty="0">
                <a:solidFill>
                  <a:schemeClr val="tx1"/>
                </a:solidFill>
                <a:effectLst/>
                <a:latin typeface="+mn-lt"/>
                <a:ea typeface="+mn-ea"/>
                <a:cs typeface="+mn-cs"/>
              </a:rPr>
              <a:t>Phase 1</a:t>
            </a:r>
            <a:r>
              <a:rPr lang="en-US" sz="1200" b="0" i="0" u="none" strike="noStrike" kern="1200" dirty="0">
                <a:solidFill>
                  <a:schemeClr val="tx1"/>
                </a:solidFill>
                <a:effectLst/>
                <a:latin typeface="+mn-lt"/>
                <a:ea typeface="+mn-ea"/>
                <a:cs typeface="+mn-cs"/>
              </a:rPr>
              <a:t>: A partial return to campus for some essential employees, with limited access to classrooms and offices, required physical distancing, required personal protective equipment, and strict sanitation and hygienic requirements. </a:t>
            </a:r>
          </a:p>
          <a:p>
            <a:r>
              <a:rPr lang="en-US" sz="1200" b="1" i="0" u="none" strike="noStrike" kern="1200" dirty="0">
                <a:solidFill>
                  <a:schemeClr val="tx1"/>
                </a:solidFill>
                <a:effectLst/>
                <a:latin typeface="+mn-lt"/>
                <a:ea typeface="+mn-ea"/>
                <a:cs typeface="+mn-cs"/>
              </a:rPr>
              <a:t>Phase 2: </a:t>
            </a:r>
            <a:r>
              <a:rPr lang="en-US" sz="1200" b="0" i="0" u="none" strike="noStrike" kern="1200" dirty="0">
                <a:solidFill>
                  <a:schemeClr val="tx1"/>
                </a:solidFill>
                <a:effectLst/>
                <a:latin typeface="+mn-lt"/>
                <a:ea typeface="+mn-ea"/>
                <a:cs typeface="+mn-cs"/>
              </a:rPr>
              <a:t>A full return to campus, but with continued limitations including physical distancing, some required personal protective equipment, no group gatherings, and continued strict sanitation and hygienic procedures.</a:t>
            </a:r>
          </a:p>
          <a:p>
            <a:r>
              <a:rPr lang="en-US" sz="1200" b="1" i="0" u="none" strike="noStrike" kern="1200" dirty="0">
                <a:solidFill>
                  <a:schemeClr val="tx1"/>
                </a:solidFill>
                <a:effectLst/>
                <a:latin typeface="+mn-lt"/>
                <a:ea typeface="+mn-ea"/>
                <a:cs typeface="+mn-cs"/>
              </a:rPr>
              <a:t>Phase 3: </a:t>
            </a:r>
            <a:r>
              <a:rPr lang="en-US" sz="1200" b="0" i="0" u="none" strike="noStrike" kern="1200" dirty="0">
                <a:solidFill>
                  <a:schemeClr val="tx1"/>
                </a:solidFill>
                <a:effectLst/>
                <a:latin typeface="+mn-lt"/>
                <a:ea typeface="+mn-ea"/>
                <a:cs typeface="+mn-cs"/>
              </a:rPr>
              <a:t>A complete return to operations once testing and/or a vaccine is widely available. More automated processes will be offered where feasible, along with more online and remote delivery of courses and services. We will continue to follow strict sanitation and hygienic procedures.</a:t>
            </a:r>
          </a:p>
          <a:p>
            <a:r>
              <a:rPr lang="en-US" sz="1200" b="0" i="0" u="none" strike="noStrike" kern="1200" dirty="0">
                <a:solidFill>
                  <a:schemeClr val="tx1"/>
                </a:solidFill>
                <a:effectLst/>
                <a:latin typeface="+mn-lt"/>
                <a:ea typeface="+mn-ea"/>
                <a:cs typeface="+mn-cs"/>
              </a:rPr>
              <a:t>The teams will be reporting out at the District Executive Council (comprised of governance and labor leaders) weekly Emergency Planning meetings for follow up and execution of recommendations, as appropriate.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13</a:t>
            </a:fld>
            <a:endParaRPr lang="en-US"/>
          </a:p>
        </p:txBody>
      </p:sp>
    </p:spTree>
    <p:extLst>
      <p:ext uri="{BB962C8B-B14F-4D97-AF65-F5344CB8AC3E}">
        <p14:creationId xmlns:p14="http://schemas.microsoft.com/office/powerpoint/2010/main" val="23386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How do we leverage our resiliency to make decisions in the midst of chaos and ambiguity?</a:t>
            </a:r>
          </a:p>
          <a:p>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15</a:t>
            </a:fld>
            <a:endParaRPr lang="en-US"/>
          </a:p>
        </p:txBody>
      </p:sp>
    </p:spTree>
    <p:extLst>
      <p:ext uri="{BB962C8B-B14F-4D97-AF65-F5344CB8AC3E}">
        <p14:creationId xmlns:p14="http://schemas.microsoft.com/office/powerpoint/2010/main" val="87777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no perfect</a:t>
            </a:r>
            <a:r>
              <a:rPr lang="en-US" baseline="0" dirty="0"/>
              <a:t> plan in the changing world of COVID-19</a:t>
            </a:r>
          </a:p>
          <a:p>
            <a:pPr marL="171450" indent="-171450">
              <a:buFont typeface="Arial" panose="020B0604020202020204" pitchFamily="34" charset="0"/>
              <a:buChar char="•"/>
            </a:pPr>
            <a:r>
              <a:rPr lang="en-US" baseline="0" dirty="0"/>
              <a:t>Any plan will be subject to second guessing</a:t>
            </a:r>
          </a:p>
          <a:p>
            <a:pPr marL="171450" indent="-171450">
              <a:buFont typeface="Arial" panose="020B0604020202020204" pitchFamily="34" charset="0"/>
              <a:buChar char="•"/>
            </a:pPr>
            <a:r>
              <a:rPr lang="en-US" baseline="0" dirty="0"/>
              <a:t>How to best serve students in this unique situation while balancing needs of staff and faculty?  </a:t>
            </a:r>
          </a:p>
          <a:p>
            <a:endParaRPr lang="en-US" dirty="0"/>
          </a:p>
          <a:p>
            <a:pPr marL="171450" indent="-171450">
              <a:buFont typeface="Arial" panose="020B0604020202020204" pitchFamily="34" charset="0"/>
              <a:buChar char="•"/>
            </a:pPr>
            <a:r>
              <a:rPr lang="en-US" dirty="0"/>
              <a:t>What does this mean for student services? What does this mean for operations? We have offices in close proximity to one another… we cannot cram students in small waiting rooms? Do we</a:t>
            </a:r>
            <a:r>
              <a:rPr lang="en-US" baseline="0" dirty="0"/>
              <a:t> have as the first phase all students remain off campus, but employees can come back with social distancing, masks, being mindful of vulnerable populations (65+, compromised health, etc..)</a:t>
            </a:r>
          </a:p>
          <a:p>
            <a:endParaRPr lang="en-US" dirty="0"/>
          </a:p>
          <a:p>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16</a:t>
            </a:fld>
            <a:endParaRPr lang="en-US"/>
          </a:p>
        </p:txBody>
      </p:sp>
    </p:spTree>
    <p:extLst>
      <p:ext uri="{BB962C8B-B14F-4D97-AF65-F5344CB8AC3E}">
        <p14:creationId xmlns:p14="http://schemas.microsoft.com/office/powerpoint/2010/main" val="68107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 will feed discussion into DEC</a:t>
            </a:r>
            <a:r>
              <a:rPr lang="en-US" baseline="0" dirty="0"/>
              <a:t> and rapid response teams</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17</a:t>
            </a:fld>
            <a:endParaRPr lang="en-US"/>
          </a:p>
        </p:txBody>
      </p:sp>
    </p:spTree>
    <p:extLst>
      <p:ext uri="{BB962C8B-B14F-4D97-AF65-F5344CB8AC3E}">
        <p14:creationId xmlns:p14="http://schemas.microsoft.com/office/powerpoint/2010/main" val="884705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r>
              <a:rPr lang="en-US" baseline="0" dirty="0"/>
              <a:t> on the horizon?</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18</a:t>
            </a:fld>
            <a:endParaRPr lang="en-US"/>
          </a:p>
        </p:txBody>
      </p:sp>
    </p:spTree>
    <p:extLst>
      <p:ext uri="{BB962C8B-B14F-4D97-AF65-F5344CB8AC3E}">
        <p14:creationId xmlns:p14="http://schemas.microsoft.com/office/powerpoint/2010/main" val="280091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What we know now is that the state reduced (deficit) our </a:t>
            </a:r>
            <a:r>
              <a:rPr lang="en-US" sz="1200" b="1" i="0" u="none" strike="noStrike" kern="1200" dirty="0">
                <a:solidFill>
                  <a:schemeClr val="tx1"/>
                </a:solidFill>
                <a:effectLst/>
                <a:latin typeface="+mn-lt"/>
                <a:ea typeface="+mn-ea"/>
                <a:cs typeface="+mn-cs"/>
              </a:rPr>
              <a:t>2019-2020 budget</a:t>
            </a:r>
            <a:r>
              <a:rPr lang="en-US" sz="1200" u="none" strike="noStrike" kern="1200" dirty="0">
                <a:solidFill>
                  <a:schemeClr val="tx1"/>
                </a:solidFill>
                <a:effectLst/>
                <a:latin typeface="+mn-lt"/>
                <a:ea typeface="+mn-ea"/>
                <a:cs typeface="+mn-cs"/>
              </a:rPr>
              <a:t> by $4.3 million in late February.  At the time, we were confident the deficit would be eliminated by June, but then COVID-19 hit the state.  We are now in the process of reducing our current operating budget by $4.3 million. Absent specific budget information from the state, the district is tentatively planning for a 5% reduction in the </a:t>
            </a:r>
            <a:r>
              <a:rPr lang="en-US" sz="1200" b="1" i="0" u="none" strike="noStrike" kern="1200" dirty="0">
                <a:solidFill>
                  <a:schemeClr val="tx1"/>
                </a:solidFill>
                <a:effectLst/>
                <a:latin typeface="+mn-lt"/>
                <a:ea typeface="+mn-ea"/>
                <a:cs typeface="+mn-cs"/>
              </a:rPr>
              <a:t>2020-2021 budget</a:t>
            </a:r>
            <a:r>
              <a:rPr lang="en-US" sz="1200" u="none" strike="noStrike" kern="1200" dirty="0">
                <a:solidFill>
                  <a:schemeClr val="tx1"/>
                </a:solidFill>
                <a:effectLst/>
                <a:latin typeface="+mn-lt"/>
                <a:ea typeface="+mn-ea"/>
                <a:cs typeface="+mn-cs"/>
              </a:rPr>
              <a:t>, with a contingency for an additional 5% reduction in September.  The Chancellor’s Cabinet is examining all expenses to see what can be contained and reduced now so we can avoid catastrophic decisions in the future.</a:t>
            </a:r>
            <a:endParaRPr lang="en-US" dirty="0"/>
          </a:p>
          <a:p>
            <a:endParaRPr lang="en-US" dirty="0"/>
          </a:p>
          <a:p>
            <a:pPr marL="171450" indent="-171450">
              <a:buFont typeface="Arial" panose="020B0604020202020204" pitchFamily="34" charset="0"/>
              <a:buChar char="•"/>
            </a:pPr>
            <a:r>
              <a:rPr lang="en-US" dirty="0"/>
              <a:t>This isn’t easy… </a:t>
            </a:r>
          </a:p>
          <a:p>
            <a:pPr marL="171450" indent="-171450">
              <a:buFont typeface="Arial" panose="020B0604020202020204" pitchFamily="34" charset="0"/>
              <a:buChar char="•"/>
            </a:pPr>
            <a:r>
              <a:rPr lang="en-US" dirty="0"/>
              <a:t>I was a part-time employee in college and used 3 part time jobs to pay the bills</a:t>
            </a:r>
          </a:p>
          <a:p>
            <a:pPr marL="171450" indent="-171450">
              <a:buFont typeface="Arial" panose="020B0604020202020204" pitchFamily="34" charset="0"/>
              <a:buChar char="•"/>
            </a:pPr>
            <a:r>
              <a:rPr lang="en-US" dirty="0"/>
              <a:t>We know that schedule reductions means potential reductions</a:t>
            </a:r>
            <a:r>
              <a:rPr lang="en-US" baseline="0" dirty="0"/>
              <a:t> in our part-time faculty workload… These are members of our community who we value…who have given of their lives to serve our students… we don’t want to be in this position, but we are; </a:t>
            </a:r>
          </a:p>
          <a:p>
            <a:pPr marL="171450" indent="-171450">
              <a:buFont typeface="Arial" panose="020B0604020202020204" pitchFamily="34" charset="0"/>
              <a:buChar char="•"/>
            </a:pPr>
            <a:r>
              <a:rPr lang="en-US" baseline="0" dirty="0"/>
              <a:t>Pat had some preliminary discussions with ILAT about this…</a:t>
            </a:r>
          </a:p>
          <a:p>
            <a:pPr marL="171450" indent="-171450">
              <a:buFont typeface="Arial" panose="020B0604020202020204" pitchFamily="34" charset="0"/>
              <a:buChar char="•"/>
            </a:pPr>
            <a:r>
              <a:rPr lang="en-US" baseline="0" dirty="0"/>
              <a:t>We will continue to discuss</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20</a:t>
            </a:fld>
            <a:endParaRPr lang="en-US"/>
          </a:p>
        </p:txBody>
      </p:sp>
    </p:spTree>
    <p:extLst>
      <p:ext uri="{BB962C8B-B14F-4D97-AF65-F5344CB8AC3E}">
        <p14:creationId xmlns:p14="http://schemas.microsoft.com/office/powerpoint/2010/main" val="2843166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21</a:t>
            </a:fld>
            <a:endParaRPr lang="en-US"/>
          </a:p>
        </p:txBody>
      </p:sp>
    </p:spTree>
    <p:extLst>
      <p:ext uri="{BB962C8B-B14F-4D97-AF65-F5344CB8AC3E}">
        <p14:creationId xmlns:p14="http://schemas.microsoft.com/office/powerpoint/2010/main" val="380530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Today’s format…</a:t>
            </a:r>
          </a:p>
          <a:p>
            <a:pPr marL="171450" indent="-171450">
              <a:buFont typeface="Arial" panose="020B0604020202020204" pitchFamily="34" charset="0"/>
              <a:buChar char="•"/>
            </a:pPr>
            <a:r>
              <a:rPr lang="en-US" dirty="0"/>
              <a:t>The</a:t>
            </a:r>
            <a:r>
              <a:rPr lang="en-US" baseline="0" dirty="0"/>
              <a:t> moderator and I</a:t>
            </a:r>
            <a:r>
              <a:rPr lang="en-US" dirty="0"/>
              <a:t> looked through the</a:t>
            </a:r>
            <a:r>
              <a:rPr lang="en-US" baseline="0" dirty="0"/>
              <a:t> many questions submitted with the RSVPs and identified some “themes”…  I will address as many of these throughout the meeting today…</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2</a:t>
            </a:fld>
            <a:endParaRPr lang="en-US"/>
          </a:p>
        </p:txBody>
      </p:sp>
    </p:spTree>
    <p:extLst>
      <p:ext uri="{BB962C8B-B14F-4D97-AF65-F5344CB8AC3E}">
        <p14:creationId xmlns:p14="http://schemas.microsoft.com/office/powerpoint/2010/main" val="3836222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r>
              <a:rPr lang="en-US" baseline="0" dirty="0"/>
              <a:t> on the horizon?</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22</a:t>
            </a:fld>
            <a:endParaRPr lang="en-US"/>
          </a:p>
        </p:txBody>
      </p:sp>
    </p:spTree>
    <p:extLst>
      <p:ext uri="{BB962C8B-B14F-4D97-AF65-F5344CB8AC3E}">
        <p14:creationId xmlns:p14="http://schemas.microsoft.com/office/powerpoint/2010/main" val="3935903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24</a:t>
            </a:fld>
            <a:endParaRPr lang="en-US"/>
          </a:p>
        </p:txBody>
      </p:sp>
    </p:spTree>
    <p:extLst>
      <p:ext uri="{BB962C8B-B14F-4D97-AF65-F5344CB8AC3E}">
        <p14:creationId xmlns:p14="http://schemas.microsoft.com/office/powerpoint/2010/main" val="2099478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25</a:t>
            </a:fld>
            <a:endParaRPr lang="en-US"/>
          </a:p>
        </p:txBody>
      </p:sp>
    </p:spTree>
    <p:extLst>
      <p:ext uri="{BB962C8B-B14F-4D97-AF65-F5344CB8AC3E}">
        <p14:creationId xmlns:p14="http://schemas.microsoft.com/office/powerpoint/2010/main" val="307943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dirty="0">
                <a:solidFill>
                  <a:srgbClr val="000000"/>
                </a:solidFill>
                <a:latin typeface="&amp;quot"/>
              </a:rPr>
              <a:t>Thank you </a:t>
            </a:r>
            <a:r>
              <a:rPr lang="en-US" dirty="0" err="1">
                <a:solidFill>
                  <a:srgbClr val="000000"/>
                </a:solidFill>
                <a:latin typeface="&amp;quot"/>
              </a:rPr>
              <a:t>Cuyamaca</a:t>
            </a:r>
            <a:r>
              <a:rPr lang="en-US" dirty="0">
                <a:solidFill>
                  <a:srgbClr val="000000"/>
                </a:solidFill>
                <a:latin typeface="&amp;quot"/>
              </a:rPr>
              <a:t> for</a:t>
            </a:r>
            <a:r>
              <a:rPr lang="en-US" baseline="0" dirty="0">
                <a:solidFill>
                  <a:srgbClr val="000000"/>
                </a:solidFill>
                <a:latin typeface="&amp;quot"/>
              </a:rPr>
              <a:t> all you continue to do…for supporting one another and our students</a:t>
            </a:r>
          </a:p>
          <a:p>
            <a:pPr marL="171450" indent="-171450" defTabSz="942289">
              <a:buFont typeface="Arial" panose="020B0604020202020204" pitchFamily="34" charset="0"/>
              <a:buChar char="•"/>
              <a:defRPr/>
            </a:pPr>
            <a:r>
              <a:rPr lang="en-US" baseline="0" dirty="0">
                <a:solidFill>
                  <a:srgbClr val="000000"/>
                </a:solidFill>
                <a:latin typeface="&amp;quot"/>
              </a:rPr>
              <a:t>As we always have done, we will weather this storm, and we will do this together.</a:t>
            </a:r>
          </a:p>
          <a:p>
            <a:pPr marL="171450" marR="0" indent="-171450"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000000"/>
                </a:solidFill>
                <a:latin typeface="&amp;quot"/>
              </a:rPr>
              <a:t>As we start to plan for what’s ahead, please lean on one another and reach out to one another.</a:t>
            </a:r>
          </a:p>
          <a:p>
            <a:pPr marL="171450" indent="-171450" defTabSz="942289">
              <a:buFont typeface="Arial" panose="020B0604020202020204" pitchFamily="34" charset="0"/>
              <a:buChar char="•"/>
              <a:defRPr/>
            </a:pPr>
            <a:r>
              <a:rPr lang="en-US" baseline="0" dirty="0">
                <a:solidFill>
                  <a:srgbClr val="000000"/>
                </a:solidFill>
                <a:latin typeface="&amp;quot"/>
              </a:rPr>
              <a:t>Be good to yourselves and stay well and healthy, </a:t>
            </a:r>
            <a:r>
              <a:rPr lang="en-US" baseline="0" dirty="0" err="1">
                <a:solidFill>
                  <a:srgbClr val="000000"/>
                </a:solidFill>
                <a:latin typeface="&amp;quot"/>
              </a:rPr>
              <a:t>Cuyamaca</a:t>
            </a:r>
            <a:r>
              <a:rPr lang="en-US" baseline="0" dirty="0">
                <a:solidFill>
                  <a:srgbClr val="000000"/>
                </a:solidFill>
                <a:latin typeface="&amp;quot"/>
              </a:rPr>
              <a:t>.</a:t>
            </a:r>
          </a:p>
          <a:p>
            <a:pPr marL="171450" indent="-171450" defTabSz="942289">
              <a:buFont typeface="Arial" panose="020B0604020202020204" pitchFamily="34" charset="0"/>
              <a:buChar char="•"/>
              <a:defRPr/>
            </a:pPr>
            <a:r>
              <a:rPr lang="en-US" baseline="0">
                <a:solidFill>
                  <a:srgbClr val="000000"/>
                </a:solidFill>
                <a:latin typeface="&amp;quot"/>
              </a:rPr>
              <a:t>Thank you</a:t>
            </a:r>
            <a:endParaRPr lang="en-US" baseline="0" dirty="0">
              <a:solidFill>
                <a:srgbClr val="000000"/>
              </a:solidFill>
              <a:latin typeface="&amp;quot"/>
            </a:endParaRPr>
          </a:p>
        </p:txBody>
      </p:sp>
      <p:sp>
        <p:nvSpPr>
          <p:cNvPr id="4" name="Slide Number Placeholder 3"/>
          <p:cNvSpPr>
            <a:spLocks noGrp="1"/>
          </p:cNvSpPr>
          <p:nvPr>
            <p:ph type="sldNum" sz="quarter" idx="10"/>
          </p:nvPr>
        </p:nvSpPr>
        <p:spPr/>
        <p:txBody>
          <a:bodyPr/>
          <a:lstStyle/>
          <a:p>
            <a:fld id="{0958EE38-F41F-4CD1-971B-53E6F0650942}" type="slidenum">
              <a:rPr lang="en-US" smtClean="0"/>
              <a:t>26</a:t>
            </a:fld>
            <a:endParaRPr lang="en-US"/>
          </a:p>
        </p:txBody>
      </p:sp>
    </p:spTree>
    <p:extLst>
      <p:ext uri="{BB962C8B-B14F-4D97-AF65-F5344CB8AC3E}">
        <p14:creationId xmlns:p14="http://schemas.microsoft.com/office/powerpoint/2010/main" val="245187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Today’s topics (run through)</a:t>
            </a:r>
          </a:p>
          <a:p>
            <a:pPr marL="171450" indent="-171450">
              <a:buFont typeface="Arial" panose="020B0604020202020204" pitchFamily="34" charset="0"/>
              <a:buChar char="•"/>
            </a:pPr>
            <a:r>
              <a:rPr lang="en-US" dirty="0"/>
              <a:t>Illuminate-</a:t>
            </a:r>
            <a:r>
              <a:rPr lang="en-US" baseline="0" dirty="0"/>
              <a:t> “Thriving”</a:t>
            </a:r>
          </a:p>
          <a:p>
            <a:pPr marL="628650" lvl="1" indent="-171450">
              <a:buFont typeface="Arial" panose="020B0604020202020204" pitchFamily="34" charset="0"/>
              <a:buChar char="•"/>
            </a:pPr>
            <a:r>
              <a:rPr lang="en-US" baseline="0" dirty="0"/>
              <a:t>Appreciation for all… EVERYONE has stepped up to make this transition happen… across divisions… across departments… across constituent groups… including our hourly employees… including our part-time faculty. We have the best team at </a:t>
            </a:r>
            <a:r>
              <a:rPr lang="en-US" baseline="0" dirty="0" err="1"/>
              <a:t>Cuyamaca</a:t>
            </a:r>
            <a:r>
              <a:rPr lang="en-US" baseline="0" dirty="0"/>
              <a:t> and I couldn’t be more proud.</a:t>
            </a:r>
          </a:p>
          <a:p>
            <a:pPr marL="171450" lvl="0" indent="-171450">
              <a:buFont typeface="Arial" panose="020B0604020202020204" pitchFamily="34" charset="0"/>
              <a:buChar char="•"/>
            </a:pPr>
            <a:r>
              <a:rPr lang="en-US" baseline="0" dirty="0"/>
              <a:t>Point out “Eventual/Gradual”</a:t>
            </a:r>
          </a:p>
          <a:p>
            <a:pPr marL="171450" lvl="0" indent="-171450">
              <a:buFont typeface="Arial" panose="020B0604020202020204" pitchFamily="34" charset="0"/>
              <a:buChar char="•"/>
            </a:pPr>
            <a:r>
              <a:rPr lang="en-US" baseline="0" dirty="0"/>
              <a:t>Point out “Shortfall”… there will be very difficult decisions ahead… we cannot escape the inevitable recession… we are resilient, though…</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3</a:t>
            </a:fld>
            <a:endParaRPr lang="en-US"/>
          </a:p>
        </p:txBody>
      </p:sp>
    </p:spTree>
    <p:extLst>
      <p:ext uri="{BB962C8B-B14F-4D97-AF65-F5344CB8AC3E}">
        <p14:creationId xmlns:p14="http://schemas.microsoft.com/office/powerpoint/2010/main" val="256326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a:t>
            </a:r>
            <a:r>
              <a:rPr lang="en-US" baseline="0" dirty="0"/>
              <a:t> of feelings… and they are all normal right now… (fear, anxiety, grateful, etc..)</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4</a:t>
            </a:fld>
            <a:endParaRPr lang="en-US"/>
          </a:p>
        </p:txBody>
      </p:sp>
    </p:spTree>
    <p:extLst>
      <p:ext uri="{BB962C8B-B14F-4D97-AF65-F5344CB8AC3E}">
        <p14:creationId xmlns:p14="http://schemas.microsoft.com/office/powerpoint/2010/main" val="343915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Health care workers in Colorado clashed with protesters who </a:t>
            </a:r>
            <a:r>
              <a:rPr lang="en-US" sz="1200" b="0" i="0" u="none" strike="noStrike" kern="1200" dirty="0">
                <a:solidFill>
                  <a:schemeClr val="tx1"/>
                </a:solidFill>
                <a:effectLst/>
                <a:latin typeface="+mn-lt"/>
                <a:ea typeface="+mn-ea"/>
                <a:cs typeface="+mn-cs"/>
                <a:hlinkClick r:id="rId3"/>
              </a:rPr>
              <a:t>demonstrated on Sunday</a:t>
            </a:r>
            <a:r>
              <a:rPr lang="en-US" sz="1200" b="0" i="0" u="none" strike="noStrike" kern="1200" dirty="0">
                <a:solidFill>
                  <a:schemeClr val="tx1"/>
                </a:solidFill>
                <a:effectLst/>
                <a:latin typeface="+mn-lt"/>
                <a:ea typeface="+mn-ea"/>
                <a:cs typeface="+mn-cs"/>
              </a:rPr>
              <a:t> to demand an end to the </a:t>
            </a:r>
            <a:r>
              <a:rPr lang="en-US" sz="1200" b="0" i="0" u="none" strike="noStrike" kern="1200" dirty="0">
                <a:solidFill>
                  <a:schemeClr val="tx1"/>
                </a:solidFill>
                <a:effectLst/>
                <a:latin typeface="+mn-lt"/>
                <a:ea typeface="+mn-ea"/>
                <a:cs typeface="+mn-cs"/>
                <a:hlinkClick r:id="rId4"/>
              </a:rPr>
              <a:t>state’s stay-at-home order.</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are anxious to get back to our regular lives,</a:t>
            </a:r>
            <a:r>
              <a:rPr lang="en-US" sz="1200" b="0" i="0" u="none" strike="noStrike" kern="1200" baseline="0" dirty="0">
                <a:solidFill>
                  <a:schemeClr val="tx1"/>
                </a:solidFill>
                <a:effectLst/>
                <a:latin typeface="+mn-lt"/>
                <a:ea typeface="+mn-ea"/>
                <a:cs typeface="+mn-cs"/>
              </a:rPr>
              <a:t> we want to have our social lives, we want to visit friends, we want to go to the beach, we want to go to work… but the reality of the pandemic is such… if we move too quickly, we risk spreading the virus…</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5</a:t>
            </a:fld>
            <a:endParaRPr lang="en-US"/>
          </a:p>
        </p:txBody>
      </p:sp>
    </p:spTree>
    <p:extLst>
      <p:ext uri="{BB962C8B-B14F-4D97-AF65-F5344CB8AC3E}">
        <p14:creationId xmlns:p14="http://schemas.microsoft.com/office/powerpoint/2010/main" val="39930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health</a:t>
            </a:r>
            <a:r>
              <a:rPr lang="en-US" baseline="0" dirty="0"/>
              <a:t> and economic crisis have generated a range of emotions that </a:t>
            </a:r>
            <a:endParaRPr lang="en-US" dirty="0"/>
          </a:p>
          <a:p>
            <a:pPr marL="0" indent="0">
              <a:buFont typeface="Arial" panose="020B0604020202020204" pitchFamily="34" charset="0"/>
              <a:buNone/>
            </a:pPr>
            <a:r>
              <a:rPr lang="en-US" dirty="0"/>
              <a:t>More attention to the emotional mental healt</a:t>
            </a:r>
            <a:r>
              <a:rPr lang="en-US" baseline="0" dirty="0"/>
              <a:t>h of our students</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6</a:t>
            </a:fld>
            <a:endParaRPr lang="en-US"/>
          </a:p>
        </p:txBody>
      </p:sp>
    </p:spTree>
    <p:extLst>
      <p:ext uri="{BB962C8B-B14F-4D97-AF65-F5344CB8AC3E}">
        <p14:creationId xmlns:p14="http://schemas.microsoft.com/office/powerpoint/2010/main" val="316599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keep in mind we have support for employees… some of you have reached out</a:t>
            </a:r>
            <a:r>
              <a:rPr lang="en-US" baseline="0" dirty="0"/>
              <a:t> and shared that you have used this service… it is there for you, so please use it…</a:t>
            </a: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7</a:t>
            </a:fld>
            <a:endParaRPr lang="en-US"/>
          </a:p>
        </p:txBody>
      </p:sp>
    </p:spTree>
    <p:extLst>
      <p:ext uri="{BB962C8B-B14F-4D97-AF65-F5344CB8AC3E}">
        <p14:creationId xmlns:p14="http://schemas.microsoft.com/office/powerpoint/2010/main" val="286229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the Great</a:t>
            </a:r>
            <a:r>
              <a:rPr lang="en-US" baseline="0" dirty="0"/>
              <a:t> Shift to the New Normal… </a:t>
            </a:r>
          </a:p>
          <a:p>
            <a:pPr marL="171450" indent="-171450">
              <a:buFont typeface="Arial" panose="020B0604020202020204" pitchFamily="34" charset="0"/>
              <a:buChar char="•"/>
            </a:pPr>
            <a:r>
              <a:rPr lang="en-US" baseline="0" dirty="0"/>
              <a:t>We are beginning to settle in to our Virtual College…</a:t>
            </a:r>
          </a:p>
          <a:p>
            <a:pPr marL="171450" indent="-171450">
              <a:buFont typeface="Arial" panose="020B0604020202020204" pitchFamily="34" charset="0"/>
              <a:buChar char="•"/>
            </a:pPr>
            <a:r>
              <a:rPr lang="en-US" baseline="0" dirty="0"/>
              <a:t>Still working out issues… but generally getting the groove in each of these areas listed</a:t>
            </a:r>
          </a:p>
          <a:p>
            <a:pPr marL="171450" indent="-171450">
              <a:buFont typeface="Arial" panose="020B0604020202020204" pitchFamily="34" charset="0"/>
              <a:buChar char="•"/>
            </a:pPr>
            <a:r>
              <a:rPr lang="en-US" baseline="0" dirty="0"/>
              <a:t>About this zoom snapshot….</a:t>
            </a:r>
          </a:p>
          <a:p>
            <a:endParaRPr lang="en-US" baseline="0" dirty="0"/>
          </a:p>
        </p:txBody>
      </p:sp>
      <p:sp>
        <p:nvSpPr>
          <p:cNvPr id="4" name="Slide Number Placeholder 3"/>
          <p:cNvSpPr>
            <a:spLocks noGrp="1"/>
          </p:cNvSpPr>
          <p:nvPr>
            <p:ph type="sldNum" sz="quarter" idx="10"/>
          </p:nvPr>
        </p:nvSpPr>
        <p:spPr/>
        <p:txBody>
          <a:bodyPr/>
          <a:lstStyle/>
          <a:p>
            <a:fld id="{0958EE38-F41F-4CD1-971B-53E6F0650942}" type="slidenum">
              <a:rPr lang="en-US" smtClean="0"/>
              <a:t>8</a:t>
            </a:fld>
            <a:endParaRPr lang="en-US"/>
          </a:p>
        </p:txBody>
      </p:sp>
    </p:spTree>
    <p:extLst>
      <p:ext uri="{BB962C8B-B14F-4D97-AF65-F5344CB8AC3E}">
        <p14:creationId xmlns:p14="http://schemas.microsoft.com/office/powerpoint/2010/main" val="95240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u="none" strike="noStrike" kern="1200" dirty="0">
                <a:solidFill>
                  <a:schemeClr val="tx1"/>
                </a:solidFill>
                <a:effectLst/>
                <a:latin typeface="+mn-lt"/>
                <a:ea typeface="+mn-ea"/>
                <a:cs typeface="+mn-cs"/>
              </a:rPr>
              <a:t>With much of the American economy shut down, job losses have hit some parts of the population harder than others. African-American and Hispanic people and people in low-income households are more likely to have been laid off than others, according to a recent Pew Research Center survey.</a:t>
            </a:r>
          </a:p>
          <a:p>
            <a:r>
              <a:rPr lang="en-US" sz="1200" b="0" i="0" u="none" strike="noStrike" kern="1200" dirty="0">
                <a:solidFill>
                  <a:schemeClr val="tx1"/>
                </a:solidFill>
                <a:effectLst/>
                <a:latin typeface="+mn-lt"/>
                <a:ea typeface="+mn-ea"/>
                <a:cs typeface="+mn-cs"/>
              </a:rPr>
              <a:t>*Those groups have also had </a:t>
            </a:r>
            <a:r>
              <a:rPr lang="en-US" sz="1200" u="none" strike="noStrike" kern="1200" dirty="0">
                <a:solidFill>
                  <a:schemeClr val="tx1"/>
                </a:solidFill>
                <a:effectLst/>
                <a:latin typeface="+mn-lt"/>
                <a:ea typeface="+mn-ea"/>
                <a:cs typeface="+mn-cs"/>
                <a:hlinkClick r:id="rId3"/>
              </a:rPr>
              <a:t>higher rates of infection and death</a:t>
            </a:r>
            <a:r>
              <a:rPr lang="en-US" sz="1200" b="0" i="0" u="none" strike="noStrike" kern="1200" dirty="0">
                <a:solidFill>
                  <a:schemeClr val="tx1"/>
                </a:solidFill>
                <a:effectLst/>
                <a:latin typeface="+mn-lt"/>
                <a:ea typeface="+mn-ea"/>
                <a:cs typeface="+mn-cs"/>
              </a:rPr>
              <a:t> from Covid-19. In New York City, black and Latino people are </a:t>
            </a:r>
            <a:r>
              <a:rPr lang="en-US" sz="1200" u="none" strike="noStrike" kern="1200" dirty="0">
                <a:solidFill>
                  <a:schemeClr val="tx1"/>
                </a:solidFill>
                <a:effectLst/>
                <a:latin typeface="+mn-lt"/>
                <a:ea typeface="+mn-ea"/>
                <a:cs typeface="+mn-cs"/>
                <a:hlinkClick r:id="rId4"/>
              </a:rPr>
              <a:t>dying at twice the rate of white non-Hispanics</a:t>
            </a:r>
            <a:r>
              <a:rPr lang="en-US" sz="1200" b="0" i="0" u="none" strike="noStrike" kern="1200" dirty="0">
                <a:solidFill>
                  <a:schemeClr val="tx1"/>
                </a:solidFill>
                <a:effectLst/>
                <a:latin typeface="+mn-lt"/>
                <a:ea typeface="+mn-ea"/>
                <a:cs typeface="+mn-cs"/>
              </a:rPr>
              <a:t>, and low-income neighborhoods </a:t>
            </a:r>
            <a:r>
              <a:rPr lang="en-US" sz="1200" u="none" strike="noStrike" kern="1200" dirty="0">
                <a:solidFill>
                  <a:schemeClr val="tx1"/>
                </a:solidFill>
                <a:effectLst/>
                <a:latin typeface="+mn-lt"/>
                <a:ea typeface="+mn-ea"/>
                <a:cs typeface="+mn-cs"/>
                <a:hlinkClick r:id="rId5"/>
              </a:rPr>
              <a:t>have seen the largest case counts</a:t>
            </a:r>
            <a:r>
              <a:rPr lang="en-US" sz="1200" b="0" i="0" u="none" strike="noStrike" kern="1200" dirty="0">
                <a:solidFill>
                  <a:schemeClr val="tx1"/>
                </a:solidFill>
                <a:effectLst/>
                <a:latin typeface="+mn-lt"/>
                <a:ea typeface="+mn-ea"/>
                <a:cs typeface="+mn-cs"/>
              </a:rPr>
              <a:t>. Many of them are “essential” employees</a:t>
            </a:r>
            <a:r>
              <a:rPr lang="en-US" sz="1200" b="0" i="0" u="none" strike="noStrike" kern="1200" baseline="0" dirty="0">
                <a:solidFill>
                  <a:schemeClr val="tx1"/>
                </a:solidFill>
                <a:effectLst/>
                <a:latin typeface="+mn-lt"/>
                <a:ea typeface="+mn-ea"/>
                <a:cs typeface="+mn-cs"/>
              </a:rPr>
              <a:t> in the front lines- working in restaurants, delivering food, working in nursing homes, driving buses, cleaning offices… our gratitude goes out to them…</a:t>
            </a:r>
          </a:p>
          <a:p>
            <a:pPr marL="171450" indent="-171450">
              <a:buFont typeface="Arial" panose="020B0604020202020204" pitchFamily="34" charset="0"/>
              <a:buChar char="•"/>
            </a:pPr>
            <a:r>
              <a:rPr lang="en-US" dirty="0"/>
              <a:t>EMTLI;</a:t>
            </a:r>
            <a:r>
              <a:rPr lang="en-US" baseline="0" dirty="0"/>
              <a:t> Collaboration happening with 3 of our faculty coordinators of equity, DE and professional development (Moriah, Jodi, and Donna)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58EE38-F41F-4CD1-971B-53E6F0650942}" type="slidenum">
              <a:rPr lang="en-US" smtClean="0"/>
              <a:t>9</a:t>
            </a:fld>
            <a:endParaRPr lang="en-US"/>
          </a:p>
        </p:txBody>
      </p:sp>
    </p:spTree>
    <p:extLst>
      <p:ext uri="{BB962C8B-B14F-4D97-AF65-F5344CB8AC3E}">
        <p14:creationId xmlns:p14="http://schemas.microsoft.com/office/powerpoint/2010/main" val="380526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5AD3D9-7349-4453-BCF3-62C407D979F3}" type="datetimeFigureOut">
              <a:rPr lang="en-US" smtClean="0"/>
              <a:t>4/29/20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7ADC8CA-A0E4-453E-9FD9-C7988B7A83C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251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AD3D9-7349-4453-BCF3-62C407D979F3}"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C8CA-A0E4-453E-9FD9-C7988B7A83C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421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AD3D9-7349-4453-BCF3-62C407D979F3}"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C8CA-A0E4-453E-9FD9-C7988B7A83C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397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AD3D9-7349-4453-BCF3-62C407D979F3}"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C8CA-A0E4-453E-9FD9-C7988B7A83C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805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5AD3D9-7349-4453-BCF3-62C407D979F3}"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C8CA-A0E4-453E-9FD9-C7988B7A83C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925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5AD3D9-7349-4453-BCF3-62C407D979F3}"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DC8CA-A0E4-453E-9FD9-C7988B7A83C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36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5AD3D9-7349-4453-BCF3-62C407D979F3}" type="datetimeFigureOut">
              <a:rPr lang="en-US" smtClean="0"/>
              <a:t>4/29/20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DC8CA-A0E4-453E-9FD9-C7988B7A83C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836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5AD3D9-7349-4453-BCF3-62C407D979F3}" type="datetimeFigureOut">
              <a:rPr lang="en-US" smtClean="0"/>
              <a:t>4/29/20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DC8CA-A0E4-453E-9FD9-C7988B7A83C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598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AD3D9-7349-4453-BCF3-62C407D979F3}" type="datetimeFigureOut">
              <a:rPr lang="en-US" smtClean="0"/>
              <a:t>4/29/20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DC8CA-A0E4-453E-9FD9-C7988B7A83CA}" type="slidenum">
              <a:rPr lang="en-US" smtClean="0"/>
              <a:t>‹#›</a:t>
            </a:fld>
            <a:endParaRPr lang="en-US"/>
          </a:p>
        </p:txBody>
      </p:sp>
    </p:spTree>
    <p:extLst>
      <p:ext uri="{BB962C8B-B14F-4D97-AF65-F5344CB8AC3E}">
        <p14:creationId xmlns:p14="http://schemas.microsoft.com/office/powerpoint/2010/main" val="9040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AD3D9-7349-4453-BCF3-62C407D979F3}"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DC8CA-A0E4-453E-9FD9-C7988B7A83C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165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25AD3D9-7349-4453-BCF3-62C407D979F3}" type="datetimeFigureOut">
              <a:rPr lang="en-US" smtClean="0"/>
              <a:t>4/29/20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7ADC8CA-A0E4-453E-9FD9-C7988B7A83C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415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25AD3D9-7349-4453-BCF3-62C407D979F3}" type="datetimeFigureOut">
              <a:rPr lang="en-US" smtClean="0"/>
              <a:t>4/29/20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7ADC8CA-A0E4-453E-9FD9-C7988B7A83C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53105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valeri.wilson@gcccd.edu" TargetMode="External"/><Relationship Id="rId4" Type="http://schemas.openxmlformats.org/officeDocument/2006/relationships/hyperlink" Target="https://forms.gle/a48rtKUx6Qm7yhVL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eW3tbS4ZJhzkC3vwFbD01-tjAtePoFBVZ5Be1D6XGBWA9G1g/viewform?vc=0&amp;c=0&amp;w=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mailto:laci.diaz@gcccd.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valeri.wilson@gcccd.edu" TargetMode="External"/><Relationship Id="rId4" Type="http://schemas.openxmlformats.org/officeDocument/2006/relationships/hyperlink" Target="https://forms.gle/a48rtKUx6Qm7yhVL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forms/d/e/1FAIpQLSeW3tbS4ZJhzkC3vwFbD01-tjAtePoFBVZ5Be1D6XGBWA9G1g/viewform?vc=0&amp;c=0&amp;w=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mailto:laci.diaz@gcccd.ed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357" y="515257"/>
            <a:ext cx="10113818" cy="4559301"/>
          </a:xfrm>
        </p:spPr>
        <p:txBody>
          <a:bodyPr>
            <a:normAutofit fontScale="90000"/>
          </a:bodyPr>
          <a:lstStyle/>
          <a:p>
            <a:pPr algn="ct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r>
              <a:rPr lang="en-US" sz="5300" dirty="0"/>
              <a:t>Welcome!</a:t>
            </a:r>
            <a:br>
              <a:rPr lang="en-US" sz="5300" dirty="0"/>
            </a:br>
            <a:r>
              <a:rPr lang="en-US" sz="5300" dirty="0"/>
              <a:t>Virtual Town Hall Meeting</a:t>
            </a:r>
            <a:br>
              <a:rPr lang="en-US" sz="5300" dirty="0"/>
            </a:br>
            <a:br>
              <a:rPr lang="en-US" sz="6000" dirty="0"/>
            </a:br>
            <a:br>
              <a:rPr lang="en-US" sz="6000" dirty="0"/>
            </a:br>
            <a:endParaRPr lang="en-US" sz="2700" dirty="0"/>
          </a:p>
        </p:txBody>
      </p:sp>
      <p:sp>
        <p:nvSpPr>
          <p:cNvPr id="3" name="Subtitle 2"/>
          <p:cNvSpPr>
            <a:spLocks noGrp="1"/>
          </p:cNvSpPr>
          <p:nvPr>
            <p:ph type="subTitle" idx="1"/>
          </p:nvPr>
        </p:nvSpPr>
        <p:spPr>
          <a:xfrm>
            <a:off x="1387929" y="4015922"/>
            <a:ext cx="9954491" cy="1913164"/>
          </a:xfrm>
        </p:spPr>
        <p:txBody>
          <a:bodyPr>
            <a:normAutofit fontScale="70000" lnSpcReduction="20000"/>
          </a:bodyPr>
          <a:lstStyle/>
          <a:p>
            <a:pPr algn="ctr"/>
            <a:r>
              <a:rPr lang="en-US" sz="2200" dirty="0"/>
              <a:t>President, Julianna </a:t>
            </a:r>
            <a:r>
              <a:rPr lang="en-US" sz="2200" dirty="0" err="1"/>
              <a:t>barnes</a:t>
            </a:r>
            <a:r>
              <a:rPr lang="en-US" sz="2200" dirty="0"/>
              <a:t>, </a:t>
            </a:r>
            <a:r>
              <a:rPr lang="en-US" sz="2200" dirty="0" err="1"/>
              <a:t>ed.d</a:t>
            </a:r>
            <a:r>
              <a:rPr lang="en-US" sz="2200" dirty="0"/>
              <a:t>.</a:t>
            </a:r>
          </a:p>
          <a:p>
            <a:pPr algn="ctr"/>
            <a:r>
              <a:rPr lang="en-US" sz="2200" dirty="0"/>
              <a:t>April 24, 2020</a:t>
            </a:r>
          </a:p>
          <a:p>
            <a:pPr algn="ctr"/>
            <a:endParaRPr lang="en-US" sz="1600" dirty="0"/>
          </a:p>
          <a:p>
            <a:pPr algn="ctr"/>
            <a:r>
              <a:rPr lang="en-US" sz="2600" dirty="0"/>
              <a:t>Thank you for joining us.  The meeting will begin shortly</a:t>
            </a:r>
          </a:p>
          <a:p>
            <a:pPr algn="ctr"/>
            <a:r>
              <a:rPr lang="en-US" sz="2600" dirty="0"/>
              <a:t>Your devices have been muted</a:t>
            </a:r>
            <a:r>
              <a:rPr lang="en-US" sz="1600" dirty="0"/>
              <a:t>.</a:t>
            </a:r>
          </a:p>
          <a:p>
            <a:pPr algn="ctr"/>
            <a:endParaRPr lang="en-US" sz="1600" dirty="0"/>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113417" y="515257"/>
            <a:ext cx="866369" cy="1168236"/>
          </a:xfrm>
          <a:prstGeom prst="rect">
            <a:avLst/>
          </a:prstGeom>
        </p:spPr>
      </p:pic>
    </p:spTree>
    <p:extLst>
      <p:ext uri="{BB962C8B-B14F-4D97-AF65-F5344CB8AC3E}">
        <p14:creationId xmlns:p14="http://schemas.microsoft.com/office/powerpoint/2010/main" val="255180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633" y="804519"/>
            <a:ext cx="9671222" cy="1049235"/>
          </a:xfrm>
        </p:spPr>
        <p:txBody>
          <a:bodyPr/>
          <a:lstStyle/>
          <a:p>
            <a:r>
              <a:rPr lang="en-US" dirty="0"/>
              <a:t>Emergency grants</a:t>
            </a:r>
          </a:p>
        </p:txBody>
      </p:sp>
      <p:sp>
        <p:nvSpPr>
          <p:cNvPr id="3" name="Content Placeholder 2"/>
          <p:cNvSpPr>
            <a:spLocks noGrp="1"/>
          </p:cNvSpPr>
          <p:nvPr>
            <p:ph idx="1"/>
          </p:nvPr>
        </p:nvSpPr>
        <p:spPr>
          <a:xfrm>
            <a:off x="800100" y="1845733"/>
            <a:ext cx="10355580" cy="4279295"/>
          </a:xfrm>
        </p:spPr>
        <p:txBody>
          <a:bodyPr>
            <a:normAutofit lnSpcReduction="10000"/>
          </a:bodyPr>
          <a:lstStyle/>
          <a:p>
            <a:pPr marL="0" indent="0">
              <a:buNone/>
            </a:pPr>
            <a:r>
              <a:rPr lang="en-US" u="sng" dirty="0" err="1">
                <a:solidFill>
                  <a:schemeClr val="tx1"/>
                </a:solidFill>
              </a:rPr>
              <a:t>Cuyamaca</a:t>
            </a:r>
            <a:r>
              <a:rPr lang="en-US" u="sng" dirty="0">
                <a:solidFill>
                  <a:schemeClr val="tx1"/>
                </a:solidFill>
              </a:rPr>
              <a:t> College Emergency Fund:</a:t>
            </a:r>
          </a:p>
          <a:p>
            <a:pPr>
              <a:buFont typeface="Arial" panose="020B0604020202020204" pitchFamily="34" charset="0"/>
              <a:buChar char="•"/>
            </a:pPr>
            <a:r>
              <a:rPr lang="en-US" dirty="0">
                <a:solidFill>
                  <a:schemeClr val="tx1"/>
                </a:solidFill>
                <a:cs typeface="Calibri Light"/>
              </a:rPr>
              <a:t>Emergency Fund</a:t>
            </a:r>
            <a:r>
              <a:rPr lang="en-US" sz="2000" dirty="0">
                <a:solidFill>
                  <a:schemeClr val="tx1"/>
                </a:solidFill>
                <a:ea typeface="+mn-lt"/>
                <a:cs typeface="+mn-lt"/>
              </a:rPr>
              <a:t> </a:t>
            </a:r>
            <a:r>
              <a:rPr lang="en-US" sz="2000" dirty="0">
                <a:cs typeface="Calibri Light"/>
              </a:rPr>
              <a:t>application is available online </a:t>
            </a:r>
          </a:p>
          <a:p>
            <a:pPr>
              <a:buFont typeface="Arial" panose="020B0604020202020204" pitchFamily="34" charset="0"/>
              <a:buChar char="•"/>
            </a:pPr>
            <a:r>
              <a:rPr lang="en-US" sz="2000" dirty="0">
                <a:cs typeface="Calibri Light"/>
              </a:rPr>
              <a:t>$</a:t>
            </a:r>
            <a:r>
              <a:rPr lang="en-US" sz="2000" strike="sngStrike" dirty="0">
                <a:cs typeface="Calibri Light"/>
              </a:rPr>
              <a:t>250 </a:t>
            </a:r>
            <a:r>
              <a:rPr lang="en-US" sz="2000" b="1" strike="sngStrike" dirty="0">
                <a:cs typeface="Calibri Light"/>
              </a:rPr>
              <a:t>$</a:t>
            </a:r>
            <a:r>
              <a:rPr lang="en-US" sz="2000" b="1" dirty="0">
                <a:cs typeface="Calibri Light"/>
              </a:rPr>
              <a:t>500 </a:t>
            </a:r>
            <a:r>
              <a:rPr lang="en-US" sz="2000" dirty="0">
                <a:cs typeface="Calibri Light"/>
              </a:rPr>
              <a:t>per student</a:t>
            </a:r>
          </a:p>
          <a:p>
            <a:pPr>
              <a:buFont typeface="Arial" panose="020B0604020202020204" pitchFamily="34" charset="0"/>
              <a:buChar char="•"/>
            </a:pPr>
            <a:r>
              <a:rPr lang="en-US" dirty="0">
                <a:cs typeface="Calibri Light"/>
              </a:rPr>
              <a:t>$1.4 million in CARES Act (resident students/Title IV eligible)</a:t>
            </a:r>
            <a:endParaRPr lang="en-US" sz="2000" dirty="0">
              <a:cs typeface="Calibri Light"/>
            </a:endParaRPr>
          </a:p>
          <a:p>
            <a:pPr marL="0" indent="0">
              <a:buNone/>
            </a:pPr>
            <a:r>
              <a:rPr lang="en-US" u="sng" dirty="0"/>
              <a:t>Promise Basic Needs Grants:</a:t>
            </a:r>
          </a:p>
          <a:p>
            <a:pPr>
              <a:buFont typeface="Arial" panose="020B0604020202020204" pitchFamily="34" charset="0"/>
              <a:buChar char="•"/>
            </a:pPr>
            <a:r>
              <a:rPr lang="en-US" dirty="0"/>
              <a:t>Promise Scholars who receive the CCPG grant (former BOG)</a:t>
            </a:r>
          </a:p>
          <a:p>
            <a:pPr>
              <a:buFont typeface="Arial" panose="020B0604020202020204" pitchFamily="34" charset="0"/>
              <a:buChar char="•"/>
            </a:pPr>
            <a:r>
              <a:rPr lang="en-US" dirty="0"/>
              <a:t> </a:t>
            </a:r>
            <a:r>
              <a:rPr lang="en-US" strike="sngStrike" dirty="0"/>
              <a:t>$250 </a:t>
            </a:r>
            <a:r>
              <a:rPr lang="en-US" b="1" dirty="0"/>
              <a:t>$500 </a:t>
            </a:r>
            <a:r>
              <a:rPr lang="en-US" dirty="0"/>
              <a:t>basic needs grants</a:t>
            </a:r>
            <a:endParaRPr lang="en-US" u="sng" dirty="0"/>
          </a:p>
          <a:p>
            <a:pPr marL="0" indent="0">
              <a:buNone/>
            </a:pPr>
            <a:r>
              <a:rPr lang="en-US" u="sng" dirty="0"/>
              <a:t>Undocumented Students</a:t>
            </a:r>
            <a:r>
              <a:rPr lang="en-US" dirty="0"/>
              <a:t>:</a:t>
            </a:r>
          </a:p>
          <a:p>
            <a:r>
              <a:rPr lang="en-US" b="1" dirty="0"/>
              <a:t>$500 </a:t>
            </a:r>
            <a:r>
              <a:rPr lang="en-US" dirty="0"/>
              <a:t>per student (leverage GCCC Foundation funds, Promise, &amp; Equity)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305" y="2043113"/>
            <a:ext cx="2903609" cy="3757612"/>
          </a:xfrm>
          <a:prstGeom prst="rect">
            <a:avLst/>
          </a:prstGeom>
        </p:spPr>
      </p:pic>
      <p:pic>
        <p:nvPicPr>
          <p:cNvPr id="6" name="Picture 5"/>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427300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needs</a:t>
            </a:r>
          </a:p>
        </p:txBody>
      </p:sp>
      <p:sp>
        <p:nvSpPr>
          <p:cNvPr id="3" name="Content Placeholder 2"/>
          <p:cNvSpPr>
            <a:spLocks noGrp="1"/>
          </p:cNvSpPr>
          <p:nvPr>
            <p:ph idx="1"/>
          </p:nvPr>
        </p:nvSpPr>
        <p:spPr>
          <a:xfrm>
            <a:off x="1451579" y="2015732"/>
            <a:ext cx="9603275" cy="4268954"/>
          </a:xfrm>
        </p:spPr>
        <p:txBody>
          <a:bodyPr>
            <a:normAutofit fontScale="92500" lnSpcReduction="10000"/>
          </a:bodyPr>
          <a:lstStyle/>
          <a:p>
            <a:pPr marL="0" indent="0">
              <a:buNone/>
            </a:pPr>
            <a:r>
              <a:rPr lang="en-US" b="1" u="sng" dirty="0"/>
              <a:t>Computers &amp; Connectivity</a:t>
            </a:r>
          </a:p>
          <a:p>
            <a:r>
              <a:rPr lang="en-US" dirty="0"/>
              <a:t>Leveraging monies from the San Diego Foundation and the Grossmont </a:t>
            </a:r>
            <a:r>
              <a:rPr lang="en-US" dirty="0" err="1"/>
              <a:t>Cuyamaca</a:t>
            </a:r>
            <a:r>
              <a:rPr lang="en-US" dirty="0"/>
              <a:t> Community College Foundation, laptops and connectivity being explored for students</a:t>
            </a:r>
          </a:p>
          <a:p>
            <a:r>
              <a:rPr lang="en-US" dirty="0" err="1"/>
              <a:t>WiFi</a:t>
            </a:r>
            <a:r>
              <a:rPr lang="en-US" dirty="0"/>
              <a:t> not currently available in the campus parking lots (currently a summer 2020 project); exploring this option in the future </a:t>
            </a:r>
          </a:p>
          <a:p>
            <a:r>
              <a:rPr lang="en-US" dirty="0"/>
              <a:t>Employee distribution of laptops and/or VPN access- exploring expansion</a:t>
            </a:r>
          </a:p>
          <a:p>
            <a:pPr marL="0" indent="0">
              <a:buNone/>
            </a:pPr>
            <a:r>
              <a:rPr lang="en-US" b="1" u="sng" dirty="0"/>
              <a:t>Access to Campus</a:t>
            </a:r>
          </a:p>
          <a:p>
            <a:r>
              <a:rPr lang="en-US" dirty="0"/>
              <a:t>Current: Limited access to essential needs; request through Dean or VP</a:t>
            </a:r>
          </a:p>
          <a:p>
            <a:r>
              <a:rPr lang="en-US" dirty="0"/>
              <a:t>Future: Coordinated effort being planned to increase access (aligned with lifting of stay-at-home order)</a:t>
            </a:r>
          </a:p>
          <a:p>
            <a:pPr marL="0" indent="0">
              <a:buNone/>
            </a:pPr>
            <a:endParaRPr lang="en-US" dirty="0"/>
          </a:p>
          <a:p>
            <a:endParaRPr lang="en-US" dirty="0"/>
          </a:p>
          <a:p>
            <a:pPr lvl="1"/>
            <a:endParaRPr lang="en-US" dirty="0"/>
          </a:p>
          <a:p>
            <a:pPr lvl="1"/>
            <a:endParaRPr lang="en-US" dirty="0"/>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342405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 - </a:t>
            </a:r>
          </a:p>
        </p:txBody>
      </p:sp>
      <p:sp>
        <p:nvSpPr>
          <p:cNvPr id="3" name="Content Placeholder 2"/>
          <p:cNvSpPr>
            <a:spLocks noGrp="1"/>
          </p:cNvSpPr>
          <p:nvPr>
            <p:ph idx="1"/>
          </p:nvPr>
        </p:nvSpPr>
        <p:spPr>
          <a:xfrm>
            <a:off x="1704108" y="2223654"/>
            <a:ext cx="9451571" cy="3645439"/>
          </a:xfrm>
        </p:spPr>
        <p:txBody>
          <a:bodyPr>
            <a:normAutofit/>
          </a:bodyPr>
          <a:lstStyle/>
          <a:p>
            <a:pPr marL="296863" indent="-296863">
              <a:buFont typeface="Wingdings" panose="05000000000000000000" pitchFamily="2" charset="2"/>
              <a:buChar char="Ø"/>
            </a:pPr>
            <a:r>
              <a:rPr lang="en-US" sz="3200" dirty="0">
                <a:latin typeface="Arial" panose="020B0604020202020204" pitchFamily="34" charset="0"/>
                <a:cs typeface="Arial" panose="020B0604020202020204" pitchFamily="34" charset="0"/>
              </a:rPr>
              <a:t>Moderator </a:t>
            </a:r>
            <a:r>
              <a:rPr lang="en-US" sz="3200" dirty="0" err="1">
                <a:latin typeface="Arial" panose="020B0604020202020204" pitchFamily="34" charset="0"/>
                <a:cs typeface="Arial" panose="020B0604020202020204" pitchFamily="34" charset="0"/>
              </a:rPr>
              <a:t>Christianne</a:t>
            </a:r>
            <a:r>
              <a:rPr lang="en-US" sz="3200" dirty="0">
                <a:latin typeface="Arial" panose="020B0604020202020204" pitchFamily="34" charset="0"/>
                <a:cs typeface="Arial" panose="020B0604020202020204" pitchFamily="34" charset="0"/>
              </a:rPr>
              <a:t> will read some of the questions from the chat room</a:t>
            </a:r>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70778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reopening campus</a:t>
            </a:r>
          </a:p>
        </p:txBody>
      </p:sp>
      <p:sp>
        <p:nvSpPr>
          <p:cNvPr id="3" name="Content Placeholder 2"/>
          <p:cNvSpPr>
            <a:spLocks noGrp="1"/>
          </p:cNvSpPr>
          <p:nvPr>
            <p:ph idx="1"/>
          </p:nvPr>
        </p:nvSpPr>
        <p:spPr>
          <a:xfrm>
            <a:off x="1451579" y="1640114"/>
            <a:ext cx="9603275" cy="3826231"/>
          </a:xfrm>
        </p:spPr>
        <p:txBody>
          <a:bodyPr>
            <a:noAutofit/>
          </a:bodyPr>
          <a:lstStyle/>
          <a:p>
            <a:pPr marL="0" indent="0">
              <a:buNone/>
            </a:pPr>
            <a:endParaRPr lang="en-US" sz="2400" dirty="0"/>
          </a:p>
          <a:p>
            <a:pPr marL="0" indent="0" algn="ctr">
              <a:buNone/>
            </a:pPr>
            <a:r>
              <a:rPr lang="en-US" sz="2400" dirty="0"/>
              <a:t>RAPID RESPONSE PLANNING TEAMS- DISTRICTWIDE</a:t>
            </a:r>
          </a:p>
          <a:p>
            <a:r>
              <a:rPr lang="en-US" sz="2400" dirty="0"/>
              <a:t>FACILITIES</a:t>
            </a:r>
          </a:p>
          <a:p>
            <a:r>
              <a:rPr lang="en-US" sz="2400" dirty="0"/>
              <a:t>TECHNOLOGY</a:t>
            </a:r>
          </a:p>
          <a:p>
            <a:r>
              <a:rPr lang="en-US" sz="2400" dirty="0"/>
              <a:t>INSTRUCTION</a:t>
            </a:r>
          </a:p>
          <a:p>
            <a:r>
              <a:rPr lang="en-US" sz="2400" dirty="0"/>
              <a:t>STUDENT SERVICES</a:t>
            </a:r>
          </a:p>
          <a:p>
            <a:r>
              <a:rPr lang="en-US" sz="2400" dirty="0"/>
              <a:t>HUMAN RESOURCES</a:t>
            </a:r>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279407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2020:  ambiguity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9218" y="2583543"/>
            <a:ext cx="4333436" cy="2480418"/>
          </a:xfrm>
        </p:spPr>
      </p:pic>
      <p:sp>
        <p:nvSpPr>
          <p:cNvPr id="4" name="Content Placeholder 3"/>
          <p:cNvSpPr>
            <a:spLocks noGrp="1"/>
          </p:cNvSpPr>
          <p:nvPr>
            <p:ph sz="half" idx="2"/>
          </p:nvPr>
        </p:nvSpPr>
        <p:spPr/>
        <p:txBody>
          <a:bodyPr>
            <a:normAutofit fontScale="92500" lnSpcReduction="10000"/>
          </a:bodyPr>
          <a:lstStyle/>
          <a:p>
            <a:pPr marL="0" indent="0">
              <a:buNone/>
            </a:pPr>
            <a:r>
              <a:rPr lang="en-US" dirty="0"/>
              <a:t>Considerations due to the pandemic: </a:t>
            </a:r>
          </a:p>
          <a:p>
            <a:r>
              <a:rPr lang="en-US" dirty="0"/>
              <a:t>Shelter in Place status</a:t>
            </a:r>
          </a:p>
          <a:p>
            <a:r>
              <a:rPr lang="en-US" dirty="0"/>
              <a:t>Limitations for small or large gatherings</a:t>
            </a:r>
          </a:p>
          <a:p>
            <a:r>
              <a:rPr lang="en-US" dirty="0"/>
              <a:t>Social/Physical Distancing requirements</a:t>
            </a:r>
          </a:p>
          <a:p>
            <a:r>
              <a:rPr lang="en-US" dirty="0"/>
              <a:t>Positive cases and exposures</a:t>
            </a:r>
          </a:p>
          <a:p>
            <a:r>
              <a:rPr lang="en-US" dirty="0"/>
              <a:t>Limitations for vulnerable populations (65+, compromised health)</a:t>
            </a:r>
          </a:p>
          <a:p>
            <a:r>
              <a:rPr lang="en-US" dirty="0"/>
              <a:t>Possible Term Interruption</a:t>
            </a:r>
          </a:p>
          <a:p>
            <a:endParaRPr lang="en-US" dirty="0"/>
          </a:p>
        </p:txBody>
      </p:sp>
    </p:spTree>
    <p:extLst>
      <p:ext uri="{BB962C8B-B14F-4D97-AF65-F5344CB8AC3E}">
        <p14:creationId xmlns:p14="http://schemas.microsoft.com/office/powerpoint/2010/main" val="318856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2020: Resilience</a:t>
            </a:r>
          </a:p>
        </p:txBody>
      </p:sp>
      <p:sp>
        <p:nvSpPr>
          <p:cNvPr id="4" name="Content Placeholder 3"/>
          <p:cNvSpPr>
            <a:spLocks noGrp="1"/>
          </p:cNvSpPr>
          <p:nvPr>
            <p:ph sz="half" idx="2"/>
          </p:nvPr>
        </p:nvSpPr>
        <p:spPr>
          <a:xfrm>
            <a:off x="6409700" y="2365686"/>
            <a:ext cx="4645152" cy="3441520"/>
          </a:xfrm>
        </p:spPr>
        <p:txBody>
          <a:bodyPr/>
          <a:lstStyle/>
          <a:p>
            <a:pPr marL="0" indent="0">
              <a:buNone/>
            </a:pPr>
            <a:r>
              <a:rPr lang="en-US" dirty="0"/>
              <a:t>Here’s what we do know:</a:t>
            </a:r>
          </a:p>
          <a:p>
            <a:r>
              <a:rPr lang="en-US" dirty="0"/>
              <a:t>Our communities and students need us</a:t>
            </a:r>
          </a:p>
          <a:p>
            <a:r>
              <a:rPr lang="en-US" dirty="0"/>
              <a:t>Our staff, faculty and students are resilient</a:t>
            </a:r>
          </a:p>
          <a:p>
            <a:r>
              <a:rPr lang="en-US" dirty="0"/>
              <a:t>We will do our best to serve students</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41715" y="2293257"/>
            <a:ext cx="4004018" cy="2923085"/>
          </a:xfrm>
        </p:spPr>
      </p:pic>
    </p:spTree>
    <p:extLst>
      <p:ext uri="{BB962C8B-B14F-4D97-AF65-F5344CB8AC3E}">
        <p14:creationId xmlns:p14="http://schemas.microsoft.com/office/powerpoint/2010/main" val="123331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fall schedule 2020 scenarios</a:t>
            </a:r>
          </a:p>
        </p:txBody>
      </p:sp>
      <p:sp>
        <p:nvSpPr>
          <p:cNvPr id="3" name="Content Placeholder 2"/>
          <p:cNvSpPr>
            <a:spLocks noGrp="1"/>
          </p:cNvSpPr>
          <p:nvPr>
            <p:ph idx="1"/>
          </p:nvPr>
        </p:nvSpPr>
        <p:spPr/>
        <p:txBody>
          <a:bodyPr/>
          <a:lstStyle/>
          <a:p>
            <a:pPr marL="0" indent="0">
              <a:buNone/>
            </a:pPr>
            <a:r>
              <a:rPr lang="en-US" dirty="0"/>
              <a:t>Approach A: </a:t>
            </a:r>
          </a:p>
          <a:p>
            <a:pPr marL="0" indent="0">
              <a:buNone/>
            </a:pPr>
            <a:r>
              <a:rPr lang="en-US" dirty="0"/>
              <a:t>Traditional schedule- decide to transition to DE late summer as conditions and timing allow</a:t>
            </a:r>
          </a:p>
          <a:p>
            <a:pPr marL="0" indent="0">
              <a:buNone/>
            </a:pPr>
            <a:r>
              <a:rPr lang="en-US" dirty="0"/>
              <a:t>Approach B:</a:t>
            </a:r>
          </a:p>
          <a:p>
            <a:pPr marL="0" indent="0">
              <a:buNone/>
            </a:pPr>
            <a:r>
              <a:rPr lang="en-US" dirty="0"/>
              <a:t>Schedule most classes via DE but allow flexibility for a limited number of courses to transition to face-to-face as conditions and timing allow</a:t>
            </a:r>
          </a:p>
          <a:p>
            <a:pPr marL="0" indent="0">
              <a:buNone/>
            </a:pPr>
            <a:r>
              <a:rPr lang="en-US" dirty="0"/>
              <a:t>Approach C:</a:t>
            </a:r>
          </a:p>
          <a:p>
            <a:pPr marL="0" indent="0">
              <a:buNone/>
            </a:pPr>
            <a:r>
              <a:rPr lang="en-US" dirty="0"/>
              <a:t>Decide now to offer all courses in a DE mode</a:t>
            </a:r>
          </a:p>
        </p:txBody>
      </p:sp>
      <p:sp>
        <p:nvSpPr>
          <p:cNvPr id="4" name="TextBox 3"/>
          <p:cNvSpPr txBox="1"/>
          <p:nvPr/>
        </p:nvSpPr>
        <p:spPr>
          <a:xfrm>
            <a:off x="6835698" y="5553307"/>
            <a:ext cx="5356302" cy="369332"/>
          </a:xfrm>
          <a:prstGeom prst="rect">
            <a:avLst/>
          </a:prstGeom>
          <a:noFill/>
        </p:spPr>
        <p:txBody>
          <a:bodyPr wrap="square" rtlCol="0">
            <a:spAutoFit/>
          </a:bodyPr>
          <a:lstStyle/>
          <a:p>
            <a:r>
              <a:rPr lang="en-US" dirty="0"/>
              <a:t>Source: ASCCC Planning for Fall 2020</a:t>
            </a:r>
          </a:p>
        </p:txBody>
      </p:sp>
    </p:spTree>
    <p:extLst>
      <p:ext uri="{BB962C8B-B14F-4D97-AF65-F5344CB8AC3E}">
        <p14:creationId xmlns:p14="http://schemas.microsoft.com/office/powerpoint/2010/main" val="359449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931" y="284390"/>
            <a:ext cx="5624740" cy="22443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4"/>
          <p:cNvGraphicFramePr>
            <a:graphicFrameLocks/>
          </p:cNvGraphicFramePr>
          <p:nvPr>
            <p:extLst>
              <p:ext uri="{D42A27DB-BD31-4B8C-83A1-F6EECF244321}">
                <p14:modId xmlns:p14="http://schemas.microsoft.com/office/powerpoint/2010/main" val="2789967610"/>
              </p:ext>
            </p:extLst>
          </p:nvPr>
        </p:nvGraphicFramePr>
        <p:xfrm>
          <a:off x="3290203" y="1983207"/>
          <a:ext cx="6260197" cy="3866049"/>
        </p:xfrm>
        <a:graphic>
          <a:graphicData uri="http://schemas.openxmlformats.org/drawingml/2006/table">
            <a:tbl>
              <a:tblPr/>
              <a:tblGrid>
                <a:gridCol w="6260197">
                  <a:extLst>
                    <a:ext uri="{9D8B030D-6E8A-4147-A177-3AD203B41FA5}">
                      <a16:colId xmlns:a16="http://schemas.microsoft.com/office/drawing/2014/main" val="3209729529"/>
                    </a:ext>
                  </a:extLst>
                </a:gridCol>
              </a:tblGrid>
              <a:tr h="3866049">
                <a:tc>
                  <a:txBody>
                    <a:bodyPr/>
                    <a:lstStyle/>
                    <a:p>
                      <a:pPr algn="ctr"/>
                      <a:r>
                        <a:rPr lang="en-US" sz="1000" dirty="0">
                          <a:solidFill>
                            <a:srgbClr val="002060"/>
                          </a:solidFill>
                          <a:effectLst/>
                          <a:latin typeface="inherit"/>
                        </a:rPr>
                        <a:t> </a:t>
                      </a:r>
                      <a:endParaRPr lang="en-US" sz="1000" dirty="0">
                        <a:effectLst/>
                        <a:latin typeface="Times New Roman" panose="02020603050405020304" pitchFamily="18" charset="0"/>
                      </a:endParaRPr>
                    </a:p>
                    <a:p>
                      <a:pPr algn="ctr"/>
                      <a:r>
                        <a:rPr lang="en-US" sz="900" dirty="0">
                          <a:effectLst/>
                          <a:latin typeface="Arial" panose="020B0604020202020204" pitchFamily="34" charset="0"/>
                        </a:rPr>
                        <a:t> </a:t>
                      </a:r>
                      <a:endParaRPr lang="en-US" sz="1000" dirty="0">
                        <a:effectLst/>
                        <a:latin typeface="Times New Roman" panose="02020603050405020304" pitchFamily="18" charset="0"/>
                      </a:endParaRPr>
                    </a:p>
                    <a:p>
                      <a:pPr algn="ctr"/>
                      <a:r>
                        <a:rPr lang="en-US" sz="900" dirty="0">
                          <a:effectLst/>
                          <a:latin typeface="Arial" panose="020B0604020202020204" pitchFamily="34" charset="0"/>
                        </a:rPr>
                        <a:t> </a:t>
                      </a:r>
                      <a:endParaRPr lang="en-US" sz="1000" dirty="0">
                        <a:effectLst/>
                        <a:latin typeface="Times New Roman" panose="02020603050405020304" pitchFamily="18" charset="0"/>
                      </a:endParaRPr>
                    </a:p>
                    <a:p>
                      <a:pPr algn="ctr"/>
                      <a:r>
                        <a:rPr lang="en-US" sz="1100" cap="small" dirty="0">
                          <a:solidFill>
                            <a:srgbClr val="002060"/>
                          </a:solidFill>
                          <a:effectLst/>
                          <a:latin typeface="Tahoma" panose="020B0604030504040204" pitchFamily="34" charset="0"/>
                        </a:rPr>
                        <a:t> </a:t>
                      </a:r>
                      <a:endParaRPr lang="en-US" sz="1000" dirty="0">
                        <a:effectLst/>
                        <a:latin typeface="Times New Roman" panose="02020603050405020304" pitchFamily="18" charset="0"/>
                      </a:endParaRPr>
                    </a:p>
                    <a:p>
                      <a:pPr algn="ctr"/>
                      <a:r>
                        <a:rPr lang="en-US" sz="1100" cap="small" dirty="0">
                          <a:solidFill>
                            <a:srgbClr val="002060"/>
                          </a:solidFill>
                          <a:effectLst/>
                          <a:latin typeface="Tahoma" panose="020B0604030504040204" pitchFamily="34" charset="0"/>
                        </a:rPr>
                        <a:t> </a:t>
                      </a:r>
                      <a:endParaRPr lang="en-US" sz="1000" dirty="0">
                        <a:effectLst/>
                        <a:latin typeface="Times New Roman" panose="02020603050405020304" pitchFamily="18" charset="0"/>
                      </a:endParaRPr>
                    </a:p>
                    <a:p>
                      <a:pPr algn="ctr"/>
                      <a:r>
                        <a:rPr lang="en-US" sz="2800" cap="small" dirty="0">
                          <a:solidFill>
                            <a:srgbClr val="002060"/>
                          </a:solidFill>
                          <a:effectLst/>
                          <a:latin typeface="Arial" panose="020B0604020202020204" pitchFamily="34" charset="0"/>
                        </a:rPr>
                        <a:t> </a:t>
                      </a:r>
                      <a:r>
                        <a:rPr lang="en-US" sz="2800" cap="small" dirty="0">
                          <a:solidFill>
                            <a:srgbClr val="002060"/>
                          </a:solidFill>
                          <a:effectLst/>
                          <a:latin typeface="Tahoma" panose="020B0604030504040204" pitchFamily="34" charset="0"/>
                        </a:rPr>
                        <a:t>A Dialogue about Reopening Campus</a:t>
                      </a:r>
                      <a:endParaRPr lang="en-US" sz="2800" dirty="0">
                        <a:effectLst/>
                        <a:latin typeface="Times New Roman" panose="02020603050405020304" pitchFamily="18" charset="0"/>
                      </a:endParaRPr>
                    </a:p>
                    <a:p>
                      <a:pPr algn="ctr"/>
                      <a:r>
                        <a:rPr lang="en-US" sz="900" dirty="0">
                          <a:solidFill>
                            <a:srgbClr val="002060"/>
                          </a:solidFill>
                          <a:effectLst/>
                          <a:latin typeface="Arial" panose="020B0604020202020204" pitchFamily="34" charset="0"/>
                        </a:rPr>
                        <a:t> </a:t>
                      </a:r>
                      <a:endParaRPr lang="en-US" sz="1000" dirty="0">
                        <a:effectLst/>
                        <a:latin typeface="Times New Roman" panose="02020603050405020304" pitchFamily="18" charset="0"/>
                      </a:endParaRPr>
                    </a:p>
                    <a:p>
                      <a:pPr algn="ctr"/>
                      <a:r>
                        <a:rPr lang="en-US" sz="1000" dirty="0">
                          <a:effectLst/>
                          <a:latin typeface="Tahoma" panose="020B0604030504040204" pitchFamily="34" charset="0"/>
                        </a:rPr>
                        <a:t>The </a:t>
                      </a:r>
                      <a:r>
                        <a:rPr lang="en-US" sz="1000" dirty="0" err="1">
                          <a:effectLst/>
                          <a:latin typeface="Tahoma" panose="020B0604030504040204" pitchFamily="34" charset="0"/>
                        </a:rPr>
                        <a:t>Cuyamaca</a:t>
                      </a:r>
                      <a:r>
                        <a:rPr lang="en-US" sz="1000" dirty="0">
                          <a:effectLst/>
                          <a:latin typeface="Tahoma" panose="020B0604030504040204" pitchFamily="34" charset="0"/>
                        </a:rPr>
                        <a:t> College Council (CCC) invites you to participate in a dialogue about </a:t>
                      </a:r>
                      <a:br>
                        <a:rPr lang="en-US" sz="1000" dirty="0">
                          <a:effectLst/>
                          <a:latin typeface="Tahoma" panose="020B0604030504040204" pitchFamily="34" charset="0"/>
                        </a:rPr>
                      </a:br>
                      <a:r>
                        <a:rPr lang="en-US" sz="1000" dirty="0">
                          <a:effectLst/>
                          <a:latin typeface="Tahoma" panose="020B0604030504040204" pitchFamily="34" charset="0"/>
                        </a:rPr>
                        <a:t>the eventual and gradual reopening of our campus. While the date of our reopening</a:t>
                      </a:r>
                      <a:br>
                        <a:rPr lang="en-US" sz="1000" dirty="0">
                          <a:effectLst/>
                          <a:latin typeface="Tahoma" panose="020B0604030504040204" pitchFamily="34" charset="0"/>
                        </a:rPr>
                      </a:br>
                      <a:r>
                        <a:rPr lang="en-US" sz="1000" dirty="0">
                          <a:effectLst/>
                          <a:latin typeface="Tahoma" panose="020B0604030504040204" pitchFamily="34" charset="0"/>
                        </a:rPr>
                        <a:t>is not yet known, Governor Newsom recently announced a phased framework</a:t>
                      </a:r>
                      <a:br>
                        <a:rPr lang="en-US" sz="1000" dirty="0">
                          <a:effectLst/>
                          <a:latin typeface="Tahoma" panose="020B0604030504040204" pitchFamily="34" charset="0"/>
                        </a:rPr>
                      </a:br>
                      <a:r>
                        <a:rPr lang="en-US" sz="1000" dirty="0">
                          <a:effectLst/>
                          <a:latin typeface="Tahoma" panose="020B0604030504040204" pitchFamily="34" charset="0"/>
                        </a:rPr>
                        <a:t>to eventually reopen California, prompting us into action.</a:t>
                      </a:r>
                      <a:endParaRPr lang="en-US" sz="1000" dirty="0">
                        <a:effectLst/>
                        <a:latin typeface="Times New Roman" panose="02020603050405020304" pitchFamily="18" charset="0"/>
                      </a:endParaRPr>
                    </a:p>
                    <a:p>
                      <a:pPr algn="ctr"/>
                      <a:r>
                        <a:rPr lang="en-US" sz="1000" dirty="0">
                          <a:effectLst/>
                          <a:latin typeface="Tahoma" panose="020B0604030504040204" pitchFamily="34" charset="0"/>
                        </a:rPr>
                        <a:t> </a:t>
                      </a:r>
                      <a:endParaRPr lang="en-US" sz="1000" dirty="0">
                        <a:effectLst/>
                        <a:latin typeface="Times New Roman" panose="02020603050405020304" pitchFamily="18" charset="0"/>
                      </a:endParaRPr>
                    </a:p>
                    <a:p>
                      <a:pPr algn="ctr"/>
                      <a:r>
                        <a:rPr lang="en-US" sz="1000" dirty="0">
                          <a:effectLst/>
                          <a:latin typeface="Tahoma" panose="020B0604030504040204" pitchFamily="34" charset="0"/>
                        </a:rPr>
                        <a:t>Please join us to learn about current college and districtwide efforts to plan </a:t>
                      </a:r>
                      <a:br>
                        <a:rPr lang="en-US" sz="1000" dirty="0">
                          <a:effectLst/>
                          <a:latin typeface="Tahoma" panose="020B0604030504040204" pitchFamily="34" charset="0"/>
                        </a:rPr>
                      </a:br>
                      <a:r>
                        <a:rPr lang="en-US" sz="1000" dirty="0">
                          <a:effectLst/>
                          <a:latin typeface="Tahoma" panose="020B0604030504040204" pitchFamily="34" charset="0"/>
                        </a:rPr>
                        <a:t>for our reopening. We welcome your questions, thoughts and suggestions.</a:t>
                      </a:r>
                      <a:endParaRPr lang="en-US" sz="1000" dirty="0">
                        <a:effectLst/>
                        <a:latin typeface="Times New Roman" panose="02020603050405020304" pitchFamily="18" charset="0"/>
                      </a:endParaRPr>
                    </a:p>
                    <a:p>
                      <a:pPr algn="ctr"/>
                      <a:r>
                        <a:rPr lang="en-US" sz="1000" dirty="0">
                          <a:effectLst/>
                          <a:latin typeface="Tahoma" panose="020B0604030504040204" pitchFamily="34" charset="0"/>
                        </a:rPr>
                        <a:t> </a:t>
                      </a:r>
                      <a:endParaRPr lang="en-US" sz="1000" dirty="0">
                        <a:effectLst/>
                        <a:latin typeface="Times New Roman" panose="02020603050405020304" pitchFamily="18" charset="0"/>
                      </a:endParaRPr>
                    </a:p>
                    <a:p>
                      <a:pPr algn="ctr"/>
                      <a:r>
                        <a:rPr lang="en-US" sz="1000" b="1" dirty="0">
                          <a:effectLst/>
                          <a:latin typeface="Tahoma" panose="020B0604030504040204" pitchFamily="34" charset="0"/>
                        </a:rPr>
                        <a:t>Tuesday, April 28</a:t>
                      </a:r>
                      <a:endParaRPr lang="en-US" sz="1000" b="1" dirty="0">
                        <a:effectLst/>
                        <a:latin typeface="Times New Roman" panose="02020603050405020304" pitchFamily="18" charset="0"/>
                      </a:endParaRPr>
                    </a:p>
                    <a:p>
                      <a:pPr algn="ctr"/>
                      <a:r>
                        <a:rPr lang="en-US" sz="1000" b="1" dirty="0">
                          <a:effectLst/>
                          <a:latin typeface="Tahoma" panose="020B0604030504040204" pitchFamily="34" charset="0"/>
                        </a:rPr>
                        <a:t>3:30–5:00 p.m.</a:t>
                      </a:r>
                      <a:endParaRPr lang="en-US" sz="1000" b="1" dirty="0">
                        <a:effectLst/>
                        <a:latin typeface="Times New Roman" panose="02020603050405020304" pitchFamily="18" charset="0"/>
                      </a:endParaRPr>
                    </a:p>
                    <a:p>
                      <a:pPr algn="ctr"/>
                      <a:r>
                        <a:rPr lang="en-US" sz="1000" dirty="0">
                          <a:effectLst/>
                          <a:latin typeface="Times New Roman" panose="02020603050405020304" pitchFamily="18" charset="0"/>
                        </a:rPr>
                        <a:t> </a:t>
                      </a:r>
                    </a:p>
                    <a:p>
                      <a:pPr algn="ctr"/>
                      <a:r>
                        <a:rPr lang="en-US" sz="1000" dirty="0">
                          <a:effectLst/>
                          <a:latin typeface="inherit"/>
                          <a:hlinkClick r:id="rId4"/>
                        </a:rPr>
                        <a:t>Please register here</a:t>
                      </a:r>
                      <a:r>
                        <a:rPr lang="en-US" sz="1000" dirty="0">
                          <a:effectLst/>
                          <a:latin typeface="Arial" panose="020B0604020202020204" pitchFamily="34" charset="0"/>
                        </a:rPr>
                        <a:t> by noon on Monday, April 27 </a:t>
                      </a:r>
                      <a:br>
                        <a:rPr lang="en-US" sz="1000" dirty="0">
                          <a:effectLst/>
                          <a:latin typeface="Arial" panose="020B0604020202020204" pitchFamily="34" charset="0"/>
                        </a:rPr>
                      </a:br>
                      <a:r>
                        <a:rPr lang="en-US" sz="1000" dirty="0">
                          <a:effectLst/>
                          <a:latin typeface="Arial" panose="020B0604020202020204" pitchFamily="34" charset="0"/>
                        </a:rPr>
                        <a:t>to receive the Zoom information.</a:t>
                      </a:r>
                      <a:endParaRPr lang="en-US" sz="1000" dirty="0">
                        <a:effectLst/>
                        <a:latin typeface="Times New Roman" panose="02020603050405020304" pitchFamily="18" charset="0"/>
                      </a:endParaRPr>
                    </a:p>
                    <a:p>
                      <a:pPr algn="ctr"/>
                      <a:r>
                        <a:rPr lang="en-US" sz="1000" dirty="0">
                          <a:solidFill>
                            <a:srgbClr val="002060"/>
                          </a:solidFill>
                          <a:effectLst/>
                          <a:latin typeface="inherit"/>
                        </a:rPr>
                        <a:t> </a:t>
                      </a:r>
                      <a:endParaRPr lang="en-US" sz="1000" dirty="0">
                        <a:effectLst/>
                        <a:latin typeface="Times New Roman" panose="02020603050405020304" pitchFamily="18" charset="0"/>
                      </a:endParaRPr>
                    </a:p>
                    <a:p>
                      <a:pPr algn="ctr"/>
                      <a:r>
                        <a:rPr lang="en-US" sz="900" dirty="0">
                          <a:effectLst/>
                          <a:latin typeface="Tahoma" panose="020B0604030504040204" pitchFamily="34" charset="0"/>
                        </a:rPr>
                        <a:t>Contact </a:t>
                      </a:r>
                      <a:r>
                        <a:rPr lang="en-US" sz="900" dirty="0">
                          <a:effectLst/>
                          <a:latin typeface="inherit"/>
                          <a:hlinkClick r:id="rId5"/>
                        </a:rPr>
                        <a:t>valeri.wilson@gcccd.edu</a:t>
                      </a:r>
                      <a:r>
                        <a:rPr lang="en-US" sz="900" dirty="0">
                          <a:effectLst/>
                          <a:latin typeface="Tahoma" panose="020B0604030504040204" pitchFamily="34" charset="0"/>
                        </a:rPr>
                        <a:t> with any questions.</a:t>
                      </a:r>
                      <a:endParaRPr lang="en-US" sz="1000" dirty="0">
                        <a:effectLst/>
                        <a:latin typeface="Times New Roman" panose="02020603050405020304" pitchFamily="18" charset="0"/>
                      </a:endParaRPr>
                    </a:p>
                    <a:p>
                      <a:r>
                        <a:rPr lang="en-US" sz="900" dirty="0">
                          <a:solidFill>
                            <a:srgbClr val="002060"/>
                          </a:solidFill>
                          <a:effectLst/>
                          <a:latin typeface="Arial" panose="020B0604020202020204" pitchFamily="34" charset="0"/>
                        </a:rPr>
                        <a:t> </a:t>
                      </a:r>
                      <a:endParaRPr lang="en-US" sz="1000" dirty="0">
                        <a:effectLst/>
                        <a:latin typeface="Times New Roman" panose="02020603050405020304" pitchFamily="18" charset="0"/>
                      </a:endParaRPr>
                    </a:p>
                  </a:txBody>
                  <a:tcPr marL="5136" marR="5136" marT="5136" marB="5136" anchor="ctr">
                    <a:lnL>
                      <a:noFill/>
                    </a:lnL>
                    <a:lnR>
                      <a:noFill/>
                    </a:lnR>
                    <a:lnT>
                      <a:noFill/>
                    </a:lnT>
                    <a:lnB>
                      <a:noFill/>
                    </a:lnB>
                  </a:tcPr>
                </a:tc>
                <a:extLst>
                  <a:ext uri="{0D108BD9-81ED-4DB2-BD59-A6C34878D82A}">
                    <a16:rowId xmlns:a16="http://schemas.microsoft.com/office/drawing/2014/main" val="394653038"/>
                  </a:ext>
                </a:extLst>
              </a:tr>
            </a:tbl>
          </a:graphicData>
        </a:graphic>
      </p:graphicFrame>
      <p:pic>
        <p:nvPicPr>
          <p:cNvPr id="4" name="Picture 3"/>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30637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 - </a:t>
            </a:r>
          </a:p>
        </p:txBody>
      </p:sp>
      <p:sp>
        <p:nvSpPr>
          <p:cNvPr id="3" name="Content Placeholder 2"/>
          <p:cNvSpPr>
            <a:spLocks noGrp="1"/>
          </p:cNvSpPr>
          <p:nvPr>
            <p:ph idx="1"/>
          </p:nvPr>
        </p:nvSpPr>
        <p:spPr>
          <a:xfrm>
            <a:off x="1704108" y="2223654"/>
            <a:ext cx="9451571" cy="3645439"/>
          </a:xfrm>
        </p:spPr>
        <p:txBody>
          <a:bodyPr>
            <a:normAutofit/>
          </a:bodyPr>
          <a:lstStyle/>
          <a:p>
            <a:pPr marL="296863" indent="-296863">
              <a:buFont typeface="Wingdings" panose="05000000000000000000" pitchFamily="2" charset="2"/>
              <a:buChar char="Ø"/>
            </a:pPr>
            <a:r>
              <a:rPr lang="en-US" sz="3200" dirty="0">
                <a:latin typeface="Arial" panose="020B0604020202020204" pitchFamily="34" charset="0"/>
                <a:cs typeface="Arial" panose="020B0604020202020204" pitchFamily="34" charset="0"/>
              </a:rPr>
              <a:t>Moderator </a:t>
            </a:r>
            <a:r>
              <a:rPr lang="en-US" sz="3200" dirty="0" err="1">
                <a:latin typeface="Arial" panose="020B0604020202020204" pitchFamily="34" charset="0"/>
                <a:cs typeface="Arial" panose="020B0604020202020204" pitchFamily="34" charset="0"/>
              </a:rPr>
              <a:t>Christianne</a:t>
            </a:r>
            <a:r>
              <a:rPr lang="en-US" sz="3200" dirty="0">
                <a:latin typeface="Arial" panose="020B0604020202020204" pitchFamily="34" charset="0"/>
                <a:cs typeface="Arial" panose="020B0604020202020204" pitchFamily="34" charset="0"/>
              </a:rPr>
              <a:t> will read some of the questions from the chat room</a:t>
            </a:r>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8250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0035" y="2206171"/>
            <a:ext cx="5051837" cy="2829029"/>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6618513" y="2017343"/>
            <a:ext cx="4440409" cy="3441520"/>
          </a:xfrm>
        </p:spPr>
        <p:txBody>
          <a:bodyPr/>
          <a:lstStyle/>
          <a:p>
            <a:pPr marL="0" indent="0">
              <a:buNone/>
            </a:pPr>
            <a:endParaRPr lang="en-US" dirty="0"/>
          </a:p>
          <a:p>
            <a:pPr marL="0" indent="0">
              <a:buNone/>
            </a:pPr>
            <a:endParaRPr lang="en-US" dirty="0"/>
          </a:p>
          <a:p>
            <a:pPr marL="0" indent="0">
              <a:buNone/>
            </a:pPr>
            <a:r>
              <a:rPr lang="en-US" dirty="0"/>
              <a:t>California is "now in a </a:t>
            </a:r>
            <a:r>
              <a:rPr lang="en-US" b="1" dirty="0"/>
              <a:t>pandemic</a:t>
            </a:r>
            <a:r>
              <a:rPr lang="en-US" dirty="0"/>
              <a:t>-</a:t>
            </a:r>
            <a:r>
              <a:rPr lang="en-US" b="1" dirty="0"/>
              <a:t>induced recession</a:t>
            </a:r>
            <a:r>
              <a:rPr lang="en-US" dirty="0"/>
              <a:t>," Gov. Gavin Newsom</a:t>
            </a:r>
          </a:p>
        </p:txBody>
      </p:sp>
    </p:spTree>
    <p:extLst>
      <p:ext uri="{BB962C8B-B14F-4D97-AF65-F5344CB8AC3E}">
        <p14:creationId xmlns:p14="http://schemas.microsoft.com/office/powerpoint/2010/main" val="77139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58800"/>
            <a:ext cx="10058400" cy="948532"/>
          </a:xfrm>
        </p:spPr>
        <p:txBody>
          <a:bodyPr/>
          <a:lstStyle/>
          <a:p>
            <a:r>
              <a:rPr lang="en-US" dirty="0"/>
              <a:t>Town Hall Format</a:t>
            </a:r>
          </a:p>
        </p:txBody>
      </p:sp>
      <p:sp>
        <p:nvSpPr>
          <p:cNvPr id="3" name="Content Placeholder 2"/>
          <p:cNvSpPr>
            <a:spLocks noGrp="1"/>
          </p:cNvSpPr>
          <p:nvPr>
            <p:ph idx="1"/>
          </p:nvPr>
        </p:nvSpPr>
        <p:spPr>
          <a:xfrm>
            <a:off x="1097280" y="1845733"/>
            <a:ext cx="10058400" cy="4523261"/>
          </a:xfrm>
        </p:spPr>
        <p:txBody>
          <a:bodyPr>
            <a:normAutofit fontScale="92500" lnSpcReduction="20000"/>
          </a:bodyPr>
          <a:lstStyle/>
          <a:p>
            <a:pPr marL="0" indent="0" algn="ctr">
              <a:buNone/>
            </a:pPr>
            <a:r>
              <a:rPr lang="en-US" b="1" dirty="0"/>
              <a:t>Host: Julianna Barnes, President</a:t>
            </a:r>
          </a:p>
          <a:p>
            <a:pPr marL="0" indent="0" algn="ctr">
              <a:buNone/>
            </a:pPr>
            <a:r>
              <a:rPr lang="en-US" b="1" dirty="0"/>
              <a:t>Moderator: </a:t>
            </a:r>
            <a:r>
              <a:rPr lang="en-US" b="1" dirty="0" err="1"/>
              <a:t>Christianne</a:t>
            </a:r>
            <a:r>
              <a:rPr lang="en-US" b="1" dirty="0"/>
              <a:t> </a:t>
            </a:r>
            <a:r>
              <a:rPr lang="en-US" b="1" dirty="0" err="1"/>
              <a:t>Penunuri</a:t>
            </a:r>
            <a:r>
              <a:rPr lang="en-US" b="1" dirty="0"/>
              <a:t>, Director, College &amp; Community Relations</a:t>
            </a:r>
          </a:p>
          <a:p>
            <a:pPr marL="0" indent="0" algn="ctr">
              <a:buNone/>
            </a:pPr>
            <a:r>
              <a:rPr lang="en-US" b="1" dirty="0"/>
              <a:t>Technical Facilitator: </a:t>
            </a:r>
            <a:r>
              <a:rPr lang="en-US" b="1" dirty="0" err="1"/>
              <a:t>Valeri</a:t>
            </a:r>
            <a:r>
              <a:rPr lang="en-US" b="1" dirty="0"/>
              <a:t> Wilson, Executive Assistant </a:t>
            </a:r>
          </a:p>
          <a:p>
            <a:pPr>
              <a:buFont typeface="Arial" panose="020B0604020202020204" pitchFamily="34" charset="0"/>
              <a:buChar char="•"/>
            </a:pPr>
            <a:endParaRPr lang="en-US" dirty="0"/>
          </a:p>
          <a:p>
            <a:pPr>
              <a:buFont typeface="Arial" panose="020B0604020202020204" pitchFamily="34" charset="0"/>
              <a:buChar char="•"/>
            </a:pPr>
            <a:r>
              <a:rPr lang="en-US" dirty="0"/>
              <a:t> This Town Hall is being recorded, with closed captioning, and will be posted to the </a:t>
            </a:r>
            <a:r>
              <a:rPr lang="en-US" dirty="0" err="1"/>
              <a:t>Cuyamaca</a:t>
            </a:r>
            <a:r>
              <a:rPr lang="en-US" dirty="0"/>
              <a:t> College website</a:t>
            </a:r>
          </a:p>
          <a:p>
            <a:r>
              <a:rPr lang="en-US" dirty="0"/>
              <a:t>Interpreting services for today are provided by Andrea </a:t>
            </a:r>
            <a:r>
              <a:rPr lang="en-US" dirty="0" err="1"/>
              <a:t>Rehkopf</a:t>
            </a:r>
            <a:r>
              <a:rPr lang="en-US" dirty="0"/>
              <a:t>.  Pinning her video would ensure she remains on your screen during the meeting.</a:t>
            </a:r>
          </a:p>
          <a:p>
            <a:pPr>
              <a:buFont typeface="Arial" panose="020B0604020202020204" pitchFamily="34" charset="0"/>
              <a:buChar char="•"/>
            </a:pPr>
            <a:r>
              <a:rPr lang="en-US" dirty="0"/>
              <a:t>Your devices have been muted given the large number of participants</a:t>
            </a:r>
          </a:p>
          <a:p>
            <a:pPr>
              <a:buFont typeface="Arial" panose="020B0604020202020204" pitchFamily="34" charset="0"/>
              <a:buChar char="•"/>
            </a:pPr>
            <a:r>
              <a:rPr lang="en-US" dirty="0"/>
              <a:t> Please use the “Chat” feature (Public only) to share thoughts and ask questions</a:t>
            </a:r>
          </a:p>
          <a:p>
            <a:pPr>
              <a:buFont typeface="Arial" panose="020B0604020202020204" pitchFamily="34" charset="0"/>
              <a:buChar char="•"/>
            </a:pPr>
            <a:r>
              <a:rPr lang="en-US" dirty="0"/>
              <a:t> The Host &amp; Moderator will stop to respond to questions periodically throughout the session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7" name="Picture 6"/>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213470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implications for </a:t>
            </a:r>
            <a:r>
              <a:rPr lang="en-US" dirty="0" err="1"/>
              <a:t>gcccd</a:t>
            </a:r>
            <a:endParaRPr lang="en-US" dirty="0"/>
          </a:p>
        </p:txBody>
      </p:sp>
      <p:sp>
        <p:nvSpPr>
          <p:cNvPr id="3" name="Content Placeholder 2"/>
          <p:cNvSpPr>
            <a:spLocks noGrp="1"/>
          </p:cNvSpPr>
          <p:nvPr>
            <p:ph sz="half" idx="1"/>
          </p:nvPr>
        </p:nvSpPr>
        <p:spPr>
          <a:xfrm>
            <a:off x="1447331" y="2010878"/>
            <a:ext cx="4645152" cy="3976454"/>
          </a:xfrm>
          <a:ln>
            <a:solidFill>
              <a:schemeClr val="tx1"/>
            </a:solidFill>
          </a:ln>
        </p:spPr>
        <p:txBody>
          <a:bodyPr>
            <a:normAutofit fontScale="92500" lnSpcReduction="10000"/>
          </a:bodyPr>
          <a:lstStyle/>
          <a:p>
            <a:pPr marL="0" indent="0" algn="ctr">
              <a:buNone/>
            </a:pPr>
            <a:r>
              <a:rPr lang="en-US" sz="1900" dirty="0"/>
              <a:t>GCCCD District Estimated Deficit*</a:t>
            </a:r>
          </a:p>
          <a:p>
            <a:pPr lvl="1"/>
            <a:endParaRPr lang="en-US" sz="2400" dirty="0"/>
          </a:p>
          <a:p>
            <a:pPr lvl="1"/>
            <a:r>
              <a:rPr lang="en-US" sz="1900" dirty="0"/>
              <a:t>19-20 </a:t>
            </a:r>
            <a:r>
              <a:rPr lang="en-US" sz="1900" dirty="0">
                <a:solidFill>
                  <a:srgbClr val="FF0000"/>
                </a:solidFill>
              </a:rPr>
              <a:t>$1.8 million </a:t>
            </a:r>
          </a:p>
          <a:p>
            <a:pPr lvl="1"/>
            <a:r>
              <a:rPr lang="en-US" sz="1900" dirty="0"/>
              <a:t>20-21 </a:t>
            </a:r>
            <a:r>
              <a:rPr lang="en-US" sz="1900" dirty="0">
                <a:solidFill>
                  <a:srgbClr val="FF0000"/>
                </a:solidFill>
              </a:rPr>
              <a:t>$14.8 million</a:t>
            </a:r>
          </a:p>
          <a:p>
            <a:pPr marL="0" indent="0">
              <a:buNone/>
            </a:pPr>
            <a:endParaRPr lang="en-US" dirty="0"/>
          </a:p>
          <a:p>
            <a:pPr marL="0" indent="0" algn="ctr">
              <a:buNone/>
            </a:pPr>
            <a:r>
              <a:rPr lang="en-US" sz="1700" i="1" dirty="0"/>
              <a:t>*This is if we take no action to reduce expenditures</a:t>
            </a:r>
          </a:p>
        </p:txBody>
      </p:sp>
      <p:sp>
        <p:nvSpPr>
          <p:cNvPr id="4" name="Content Placeholder 3"/>
          <p:cNvSpPr>
            <a:spLocks noGrp="1"/>
          </p:cNvSpPr>
          <p:nvPr>
            <p:ph sz="half" idx="2"/>
          </p:nvPr>
        </p:nvSpPr>
        <p:spPr>
          <a:xfrm>
            <a:off x="6194066" y="2017342"/>
            <a:ext cx="4864857" cy="4027857"/>
          </a:xfrm>
          <a:ln>
            <a:solidFill>
              <a:schemeClr val="tx1"/>
            </a:solidFill>
          </a:ln>
        </p:spPr>
        <p:txBody>
          <a:bodyPr>
            <a:normAutofit fontScale="92500" lnSpcReduction="10000"/>
          </a:bodyPr>
          <a:lstStyle/>
          <a:p>
            <a:pPr marL="0" indent="0" algn="ctr">
              <a:buNone/>
            </a:pPr>
            <a:r>
              <a:rPr lang="en-US" dirty="0"/>
              <a:t>Current/Future Considerations</a:t>
            </a:r>
          </a:p>
          <a:p>
            <a:r>
              <a:rPr lang="en-US" dirty="0"/>
              <a:t>Schedule reductions,-</a:t>
            </a:r>
            <a:r>
              <a:rPr lang="en-US" dirty="0" err="1"/>
              <a:t>Smr</a:t>
            </a:r>
            <a:r>
              <a:rPr lang="en-US" dirty="0"/>
              <a:t>, Fall, and </a:t>
            </a:r>
            <a:r>
              <a:rPr lang="en-US" dirty="0" err="1"/>
              <a:t>Spr</a:t>
            </a:r>
            <a:endParaRPr lang="en-US" dirty="0"/>
          </a:p>
          <a:p>
            <a:r>
              <a:rPr lang="en-US" dirty="0"/>
              <a:t>Release of some hourly employees without work duties (all work-study will remain employed through June 1)</a:t>
            </a:r>
          </a:p>
          <a:p>
            <a:r>
              <a:rPr lang="en-US" dirty="0"/>
              <a:t>Freezing of most approved strategic hires</a:t>
            </a:r>
          </a:p>
          <a:p>
            <a:r>
              <a:rPr lang="en-US" dirty="0"/>
              <a:t>Districtwide efficiencies (e.g. public safety, technology)</a:t>
            </a:r>
          </a:p>
          <a:p>
            <a:r>
              <a:rPr lang="en-US" dirty="0"/>
              <a:t>Continued discussions at college and district governance committees/councils</a:t>
            </a:r>
          </a:p>
        </p:txBody>
      </p:sp>
    </p:spTree>
    <p:extLst>
      <p:ext uri="{BB962C8B-B14F-4D97-AF65-F5344CB8AC3E}">
        <p14:creationId xmlns:p14="http://schemas.microsoft.com/office/powerpoint/2010/main" val="235976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forum</a:t>
            </a:r>
          </a:p>
        </p:txBody>
      </p:sp>
      <p:sp>
        <p:nvSpPr>
          <p:cNvPr id="5" name="Content Placeholder 4"/>
          <p:cNvSpPr>
            <a:spLocks noGrp="1"/>
          </p:cNvSpPr>
          <p:nvPr>
            <p:ph idx="1"/>
          </p:nvPr>
        </p:nvSpPr>
        <p:spPr/>
        <p:txBody>
          <a:bodyPr>
            <a:normAutofit fontScale="62500" lnSpcReduction="20000"/>
          </a:bodyPr>
          <a:lstStyle/>
          <a:p>
            <a:pPr marL="0" indent="0">
              <a:spcBef>
                <a:spcPts val="0"/>
              </a:spcBef>
              <a:buNone/>
            </a:pPr>
            <a:r>
              <a:rPr lang="en-US" sz="2400" dirty="0">
                <a:solidFill>
                  <a:srgbClr val="000000"/>
                </a:solidFill>
                <a:latin typeface="&amp;quot"/>
              </a:rPr>
              <a:t>The Resource Operations Council (ROC) invites you to join them for a discussion about the district and college budget, with special guest, Sahar </a:t>
            </a:r>
            <a:r>
              <a:rPr lang="en-US" sz="2400" dirty="0" err="1">
                <a:solidFill>
                  <a:srgbClr val="000000"/>
                </a:solidFill>
                <a:latin typeface="&amp;quot"/>
              </a:rPr>
              <a:t>Abushaban</a:t>
            </a:r>
            <a:r>
              <a:rPr lang="en-US" sz="2400" dirty="0">
                <a:solidFill>
                  <a:srgbClr val="000000"/>
                </a:solidFill>
                <a:latin typeface="&amp;quot"/>
              </a:rPr>
              <a:t>, Interim Vice Chancellor, Business Services. Come learn about the current state of the budget and current planning efforts underway. Time will be allotted for Q &amp; A.</a:t>
            </a:r>
            <a:endParaRPr lang="en-US" sz="2400" dirty="0">
              <a:solidFill>
                <a:srgbClr val="201F1E"/>
              </a:solidFill>
              <a:latin typeface="&amp;quot"/>
            </a:endParaRPr>
          </a:p>
          <a:p>
            <a:pPr marL="0" indent="0">
              <a:spcBef>
                <a:spcPts val="0"/>
              </a:spcBef>
              <a:buNone/>
            </a:pPr>
            <a:endParaRPr lang="en-US" sz="2400" dirty="0">
              <a:solidFill>
                <a:srgbClr val="201F1E"/>
              </a:solidFill>
              <a:latin typeface="&amp;quot"/>
            </a:endParaRPr>
          </a:p>
          <a:p>
            <a:pPr marL="0" marR="0" indent="0" algn="ctr">
              <a:spcBef>
                <a:spcPts val="0"/>
              </a:spcBef>
              <a:spcAft>
                <a:spcPts val="0"/>
              </a:spcAft>
              <a:buNone/>
            </a:pPr>
            <a:r>
              <a:rPr lang="en-US" sz="2400" b="1" cap="small" dirty="0">
                <a:solidFill>
                  <a:srgbClr val="201F1E"/>
                </a:solidFill>
                <a:latin typeface="&amp;quot"/>
              </a:rPr>
              <a:t>Wednesday, may 6</a:t>
            </a:r>
            <a:endParaRPr lang="en-US" sz="2400" b="1" dirty="0">
              <a:solidFill>
                <a:srgbClr val="201F1E"/>
              </a:solidFill>
              <a:latin typeface="&amp;quot"/>
            </a:endParaRPr>
          </a:p>
          <a:p>
            <a:pPr marL="0" marR="0" indent="0" algn="ctr">
              <a:spcBef>
                <a:spcPts val="0"/>
              </a:spcBef>
              <a:spcAft>
                <a:spcPts val="0"/>
              </a:spcAft>
              <a:buNone/>
            </a:pPr>
            <a:r>
              <a:rPr lang="en-US" sz="2400" b="1" cap="small" dirty="0">
                <a:solidFill>
                  <a:srgbClr val="201F1E"/>
                </a:solidFill>
                <a:latin typeface="&amp;quot"/>
              </a:rPr>
              <a:t>9:30 a.m. – 10:30 a.m. </a:t>
            </a:r>
            <a:endParaRPr lang="en-US" sz="2400" b="1" dirty="0">
              <a:solidFill>
                <a:srgbClr val="201F1E"/>
              </a:solidFill>
              <a:latin typeface="&amp;quot"/>
            </a:endParaRPr>
          </a:p>
          <a:p>
            <a:pPr marL="0" indent="0">
              <a:spcBef>
                <a:spcPts val="0"/>
              </a:spcBef>
              <a:buNone/>
            </a:pPr>
            <a:endParaRPr lang="en-US" sz="2400" dirty="0">
              <a:solidFill>
                <a:srgbClr val="201F1E"/>
              </a:solidFill>
              <a:latin typeface="&amp;quot"/>
            </a:endParaRPr>
          </a:p>
          <a:p>
            <a:pPr marL="0" indent="0">
              <a:spcBef>
                <a:spcPts val="0"/>
              </a:spcBef>
              <a:buNone/>
            </a:pPr>
            <a:r>
              <a:rPr lang="en-US" dirty="0">
                <a:solidFill>
                  <a:srgbClr val="201F1E"/>
                </a:solidFill>
                <a:latin typeface="inherit"/>
                <a:hlinkClick r:id="rId3"/>
              </a:rPr>
              <a:t>RSVP, by using this link</a:t>
            </a:r>
            <a:r>
              <a:rPr lang="en-US" dirty="0">
                <a:solidFill>
                  <a:srgbClr val="201F1E"/>
                </a:solidFill>
                <a:latin typeface="&amp;quot"/>
              </a:rPr>
              <a:t> for the Budget Forum by providing your contact information and submitting any questions, suggestions or thoughts you have in advance. Sahar </a:t>
            </a:r>
            <a:r>
              <a:rPr lang="en-US" dirty="0" err="1">
                <a:solidFill>
                  <a:srgbClr val="201F1E"/>
                </a:solidFill>
                <a:latin typeface="&amp;quot"/>
              </a:rPr>
              <a:t>Abushaban</a:t>
            </a:r>
            <a:r>
              <a:rPr lang="en-US" dirty="0">
                <a:solidFill>
                  <a:srgbClr val="201F1E"/>
                </a:solidFill>
                <a:latin typeface="&amp;quot"/>
              </a:rPr>
              <a:t> and Nicole Salgado will address as many of them as possible during the meeting.</a:t>
            </a:r>
            <a:endParaRPr lang="en-US" sz="2400" dirty="0">
              <a:solidFill>
                <a:srgbClr val="201F1E"/>
              </a:solidFill>
              <a:latin typeface="&amp;quot"/>
            </a:endParaRPr>
          </a:p>
          <a:p>
            <a:pPr marL="0" indent="0">
              <a:spcBef>
                <a:spcPts val="0"/>
              </a:spcBef>
              <a:buNone/>
            </a:pPr>
            <a:endParaRPr lang="en-US" sz="2400" dirty="0">
              <a:solidFill>
                <a:srgbClr val="201F1E"/>
              </a:solidFill>
              <a:latin typeface="&amp;quot"/>
            </a:endParaRPr>
          </a:p>
          <a:p>
            <a:pPr marL="0" indent="0">
              <a:spcBef>
                <a:spcPts val="0"/>
              </a:spcBef>
              <a:buNone/>
            </a:pPr>
            <a:r>
              <a:rPr lang="en-US" b="1" dirty="0">
                <a:solidFill>
                  <a:srgbClr val="201F1E"/>
                </a:solidFill>
                <a:latin typeface="&amp;quot"/>
              </a:rPr>
              <a:t>Zoom login information will be emailed to all those who RSVP by 7:30 a.m. on May 6.</a:t>
            </a:r>
            <a:r>
              <a:rPr lang="en-US" dirty="0">
                <a:solidFill>
                  <a:srgbClr val="201F1E"/>
                </a:solidFill>
                <a:latin typeface="&amp;quot"/>
              </a:rPr>
              <a:t>  For additional information, please contact Laci Diaz at </a:t>
            </a:r>
            <a:r>
              <a:rPr lang="en-US" dirty="0">
                <a:solidFill>
                  <a:srgbClr val="201F1E"/>
                </a:solidFill>
                <a:latin typeface="inherit"/>
                <a:hlinkClick r:id="rId4"/>
              </a:rPr>
              <a:t>laci.diaz@gcccd.edu</a:t>
            </a:r>
            <a:r>
              <a:rPr lang="en-US" dirty="0">
                <a:solidFill>
                  <a:srgbClr val="201F1E"/>
                </a:solidFill>
                <a:latin typeface="&amp;quot"/>
              </a:rPr>
              <a:t>. </a:t>
            </a:r>
            <a:endParaRPr lang="en-US" sz="2400" dirty="0">
              <a:solidFill>
                <a:srgbClr val="201F1E"/>
              </a:solidFill>
              <a:latin typeface="&amp;quot"/>
            </a:endParaRPr>
          </a:p>
          <a:p>
            <a:endParaRPr lang="en-US" dirty="0"/>
          </a:p>
        </p:txBody>
      </p:sp>
      <p:pic>
        <p:nvPicPr>
          <p:cNvPr id="6" name="Picture 5"/>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263700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 - </a:t>
            </a:r>
          </a:p>
        </p:txBody>
      </p:sp>
      <p:sp>
        <p:nvSpPr>
          <p:cNvPr id="3" name="Content Placeholder 2"/>
          <p:cNvSpPr>
            <a:spLocks noGrp="1"/>
          </p:cNvSpPr>
          <p:nvPr>
            <p:ph idx="1"/>
          </p:nvPr>
        </p:nvSpPr>
        <p:spPr>
          <a:xfrm>
            <a:off x="1704108" y="2223654"/>
            <a:ext cx="9451571" cy="3645439"/>
          </a:xfrm>
        </p:spPr>
        <p:txBody>
          <a:bodyPr>
            <a:normAutofit/>
          </a:bodyPr>
          <a:lstStyle/>
          <a:p>
            <a:pPr marL="296863" indent="-296863">
              <a:buFont typeface="Wingdings" panose="05000000000000000000" pitchFamily="2" charset="2"/>
              <a:buChar char="Ø"/>
            </a:pPr>
            <a:r>
              <a:rPr lang="en-US" sz="3200" dirty="0">
                <a:latin typeface="Arial" panose="020B0604020202020204" pitchFamily="34" charset="0"/>
                <a:cs typeface="Arial" panose="020B0604020202020204" pitchFamily="34" charset="0"/>
              </a:rPr>
              <a:t>Moderator </a:t>
            </a:r>
            <a:r>
              <a:rPr lang="en-US" sz="3200" dirty="0" err="1">
                <a:latin typeface="Arial" panose="020B0604020202020204" pitchFamily="34" charset="0"/>
                <a:cs typeface="Arial" panose="020B0604020202020204" pitchFamily="34" charset="0"/>
              </a:rPr>
              <a:t>Christianne</a:t>
            </a:r>
            <a:r>
              <a:rPr lang="en-US" sz="3200" dirty="0">
                <a:latin typeface="Arial" panose="020B0604020202020204" pitchFamily="34" charset="0"/>
                <a:cs typeface="Arial" panose="020B0604020202020204" pitchFamily="34" charset="0"/>
              </a:rPr>
              <a:t> will read some of the questions from the chat room</a:t>
            </a:r>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123943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Hall Chats</a:t>
            </a:r>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pic>
        <p:nvPicPr>
          <p:cNvPr id="5" name="Content Placeholder 4"/>
          <p:cNvPicPr>
            <a:picLocks noGrp="1" noChangeAspect="1"/>
          </p:cNvPicPr>
          <p:nvPr>
            <p:ph idx="1"/>
          </p:nvPr>
        </p:nvPicPr>
        <p:blipFill rotWithShape="1">
          <a:blip r:embed="rId4"/>
          <a:srcRect l="34174" t="56845" r="34671" b="20028"/>
          <a:stretch/>
        </p:blipFill>
        <p:spPr>
          <a:xfrm>
            <a:off x="2609507" y="1972582"/>
            <a:ext cx="7448295" cy="3847646"/>
          </a:xfrm>
          <a:prstGeom prst="rect">
            <a:avLst/>
          </a:prstGeom>
        </p:spPr>
      </p:pic>
    </p:spTree>
    <p:extLst>
      <p:ext uri="{BB962C8B-B14F-4D97-AF65-F5344CB8AC3E}">
        <p14:creationId xmlns:p14="http://schemas.microsoft.com/office/powerpoint/2010/main" val="1482066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931" y="284390"/>
            <a:ext cx="5624740" cy="22443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4"/>
          <p:cNvGraphicFramePr>
            <a:graphicFrameLocks/>
          </p:cNvGraphicFramePr>
          <p:nvPr>
            <p:extLst>
              <p:ext uri="{D42A27DB-BD31-4B8C-83A1-F6EECF244321}">
                <p14:modId xmlns:p14="http://schemas.microsoft.com/office/powerpoint/2010/main" val="3048392499"/>
              </p:ext>
            </p:extLst>
          </p:nvPr>
        </p:nvGraphicFramePr>
        <p:xfrm>
          <a:off x="3290203" y="1983207"/>
          <a:ext cx="6260197" cy="3866049"/>
        </p:xfrm>
        <a:graphic>
          <a:graphicData uri="http://schemas.openxmlformats.org/drawingml/2006/table">
            <a:tbl>
              <a:tblPr/>
              <a:tblGrid>
                <a:gridCol w="6260197">
                  <a:extLst>
                    <a:ext uri="{9D8B030D-6E8A-4147-A177-3AD203B41FA5}">
                      <a16:colId xmlns:a16="http://schemas.microsoft.com/office/drawing/2014/main" val="3209729529"/>
                    </a:ext>
                  </a:extLst>
                </a:gridCol>
              </a:tblGrid>
              <a:tr h="3866049">
                <a:tc>
                  <a:txBody>
                    <a:bodyPr/>
                    <a:lstStyle/>
                    <a:p>
                      <a:pPr algn="ctr"/>
                      <a:r>
                        <a:rPr lang="en-US" sz="1000" dirty="0">
                          <a:solidFill>
                            <a:srgbClr val="002060"/>
                          </a:solidFill>
                          <a:effectLst/>
                          <a:latin typeface="inherit"/>
                        </a:rPr>
                        <a:t> </a:t>
                      </a:r>
                      <a:endParaRPr lang="en-US" sz="1000" dirty="0">
                        <a:effectLst/>
                        <a:latin typeface="Times New Roman" panose="02020603050405020304" pitchFamily="18" charset="0"/>
                      </a:endParaRPr>
                    </a:p>
                    <a:p>
                      <a:pPr algn="ctr"/>
                      <a:r>
                        <a:rPr lang="en-US" sz="900" dirty="0">
                          <a:effectLst/>
                          <a:latin typeface="Arial" panose="020B0604020202020204" pitchFamily="34" charset="0"/>
                        </a:rPr>
                        <a:t> </a:t>
                      </a:r>
                      <a:endParaRPr lang="en-US" sz="1000" dirty="0">
                        <a:effectLst/>
                        <a:latin typeface="Times New Roman" panose="02020603050405020304" pitchFamily="18" charset="0"/>
                      </a:endParaRPr>
                    </a:p>
                    <a:p>
                      <a:pPr algn="ctr"/>
                      <a:r>
                        <a:rPr lang="en-US" sz="900" dirty="0">
                          <a:effectLst/>
                          <a:latin typeface="Arial" panose="020B0604020202020204" pitchFamily="34" charset="0"/>
                        </a:rPr>
                        <a:t> </a:t>
                      </a:r>
                      <a:endParaRPr lang="en-US" sz="1000" dirty="0">
                        <a:effectLst/>
                        <a:latin typeface="Times New Roman" panose="02020603050405020304" pitchFamily="18" charset="0"/>
                      </a:endParaRPr>
                    </a:p>
                    <a:p>
                      <a:pPr algn="ctr"/>
                      <a:r>
                        <a:rPr lang="en-US" sz="1100" cap="small" dirty="0">
                          <a:solidFill>
                            <a:srgbClr val="002060"/>
                          </a:solidFill>
                          <a:effectLst/>
                          <a:latin typeface="Tahoma" panose="020B0604030504040204" pitchFamily="34" charset="0"/>
                        </a:rPr>
                        <a:t> </a:t>
                      </a:r>
                      <a:endParaRPr lang="en-US" sz="1000" dirty="0">
                        <a:effectLst/>
                        <a:latin typeface="Times New Roman" panose="02020603050405020304" pitchFamily="18" charset="0"/>
                      </a:endParaRPr>
                    </a:p>
                    <a:p>
                      <a:pPr algn="ctr"/>
                      <a:r>
                        <a:rPr lang="en-US" sz="1100" cap="small" dirty="0">
                          <a:solidFill>
                            <a:srgbClr val="002060"/>
                          </a:solidFill>
                          <a:effectLst/>
                          <a:latin typeface="Tahoma" panose="020B0604030504040204" pitchFamily="34" charset="0"/>
                        </a:rPr>
                        <a:t> </a:t>
                      </a:r>
                      <a:endParaRPr lang="en-US" sz="1000" dirty="0">
                        <a:effectLst/>
                        <a:latin typeface="Times New Roman" panose="02020603050405020304" pitchFamily="18" charset="0"/>
                      </a:endParaRPr>
                    </a:p>
                    <a:p>
                      <a:pPr algn="ctr"/>
                      <a:r>
                        <a:rPr lang="en-US" sz="2800" cap="small" dirty="0">
                          <a:solidFill>
                            <a:srgbClr val="002060"/>
                          </a:solidFill>
                          <a:effectLst/>
                          <a:latin typeface="Arial" panose="020B0604020202020204" pitchFamily="34" charset="0"/>
                        </a:rPr>
                        <a:t> </a:t>
                      </a:r>
                      <a:r>
                        <a:rPr lang="en-US" sz="2800" cap="small" dirty="0">
                          <a:solidFill>
                            <a:srgbClr val="002060"/>
                          </a:solidFill>
                          <a:effectLst/>
                          <a:latin typeface="Tahoma" panose="020B0604030504040204" pitchFamily="34" charset="0"/>
                        </a:rPr>
                        <a:t>A Dialogue about Reopening Campus</a:t>
                      </a:r>
                      <a:endParaRPr lang="en-US" sz="2800" dirty="0">
                        <a:effectLst/>
                        <a:latin typeface="Times New Roman" panose="02020603050405020304" pitchFamily="18" charset="0"/>
                      </a:endParaRPr>
                    </a:p>
                    <a:p>
                      <a:pPr algn="ctr"/>
                      <a:r>
                        <a:rPr lang="en-US" sz="900" dirty="0">
                          <a:solidFill>
                            <a:srgbClr val="002060"/>
                          </a:solidFill>
                          <a:effectLst/>
                          <a:latin typeface="Arial" panose="020B0604020202020204" pitchFamily="34" charset="0"/>
                        </a:rPr>
                        <a:t> </a:t>
                      </a:r>
                      <a:endParaRPr lang="en-US" sz="1000" dirty="0">
                        <a:effectLst/>
                        <a:latin typeface="Times New Roman" panose="02020603050405020304" pitchFamily="18" charset="0"/>
                      </a:endParaRPr>
                    </a:p>
                    <a:p>
                      <a:pPr algn="ctr"/>
                      <a:r>
                        <a:rPr lang="en-US" sz="1000" dirty="0">
                          <a:effectLst/>
                          <a:latin typeface="Tahoma" panose="020B0604030504040204" pitchFamily="34" charset="0"/>
                        </a:rPr>
                        <a:t>The </a:t>
                      </a:r>
                      <a:r>
                        <a:rPr lang="en-US" sz="1000" dirty="0" err="1">
                          <a:effectLst/>
                          <a:latin typeface="Tahoma" panose="020B0604030504040204" pitchFamily="34" charset="0"/>
                        </a:rPr>
                        <a:t>Cuyamaca</a:t>
                      </a:r>
                      <a:r>
                        <a:rPr lang="en-US" sz="1000" dirty="0">
                          <a:effectLst/>
                          <a:latin typeface="Tahoma" panose="020B0604030504040204" pitchFamily="34" charset="0"/>
                        </a:rPr>
                        <a:t> College Council (CCC) invites you to participate in a dialogue about </a:t>
                      </a:r>
                      <a:br>
                        <a:rPr lang="en-US" sz="1000" dirty="0">
                          <a:effectLst/>
                          <a:latin typeface="Tahoma" panose="020B0604030504040204" pitchFamily="34" charset="0"/>
                        </a:rPr>
                      </a:br>
                      <a:r>
                        <a:rPr lang="en-US" sz="1000" dirty="0">
                          <a:effectLst/>
                          <a:latin typeface="Tahoma" panose="020B0604030504040204" pitchFamily="34" charset="0"/>
                        </a:rPr>
                        <a:t>the eventual and gradual reopening of our campus. While the date of our reopening</a:t>
                      </a:r>
                      <a:br>
                        <a:rPr lang="en-US" sz="1000" dirty="0">
                          <a:effectLst/>
                          <a:latin typeface="Tahoma" panose="020B0604030504040204" pitchFamily="34" charset="0"/>
                        </a:rPr>
                      </a:br>
                      <a:r>
                        <a:rPr lang="en-US" sz="1000" dirty="0">
                          <a:effectLst/>
                          <a:latin typeface="Tahoma" panose="020B0604030504040204" pitchFamily="34" charset="0"/>
                        </a:rPr>
                        <a:t>is not yet known, Governor Newsom recently announced a phased framework</a:t>
                      </a:r>
                      <a:br>
                        <a:rPr lang="en-US" sz="1000" dirty="0">
                          <a:effectLst/>
                          <a:latin typeface="Tahoma" panose="020B0604030504040204" pitchFamily="34" charset="0"/>
                        </a:rPr>
                      </a:br>
                      <a:r>
                        <a:rPr lang="en-US" sz="1000" dirty="0">
                          <a:effectLst/>
                          <a:latin typeface="Tahoma" panose="020B0604030504040204" pitchFamily="34" charset="0"/>
                        </a:rPr>
                        <a:t>to eventually reopen California, prompting us into action.</a:t>
                      </a:r>
                      <a:endParaRPr lang="en-US" sz="1000" dirty="0">
                        <a:effectLst/>
                        <a:latin typeface="Times New Roman" panose="02020603050405020304" pitchFamily="18" charset="0"/>
                      </a:endParaRPr>
                    </a:p>
                    <a:p>
                      <a:pPr algn="ctr"/>
                      <a:r>
                        <a:rPr lang="en-US" sz="1000" dirty="0">
                          <a:effectLst/>
                          <a:latin typeface="Tahoma" panose="020B0604030504040204" pitchFamily="34" charset="0"/>
                        </a:rPr>
                        <a:t> </a:t>
                      </a:r>
                      <a:endParaRPr lang="en-US" sz="1000" dirty="0">
                        <a:effectLst/>
                        <a:latin typeface="Times New Roman" panose="02020603050405020304" pitchFamily="18" charset="0"/>
                      </a:endParaRPr>
                    </a:p>
                    <a:p>
                      <a:pPr algn="ctr"/>
                      <a:r>
                        <a:rPr lang="en-US" sz="1000" dirty="0">
                          <a:effectLst/>
                          <a:latin typeface="Tahoma" panose="020B0604030504040204" pitchFamily="34" charset="0"/>
                        </a:rPr>
                        <a:t>Please join us to learn about current college and districtwide efforts to plan </a:t>
                      </a:r>
                      <a:br>
                        <a:rPr lang="en-US" sz="1000" dirty="0">
                          <a:effectLst/>
                          <a:latin typeface="Tahoma" panose="020B0604030504040204" pitchFamily="34" charset="0"/>
                        </a:rPr>
                      </a:br>
                      <a:r>
                        <a:rPr lang="en-US" sz="1000" dirty="0">
                          <a:effectLst/>
                          <a:latin typeface="Tahoma" panose="020B0604030504040204" pitchFamily="34" charset="0"/>
                        </a:rPr>
                        <a:t>for our reopening. We welcome your questions, thoughts and suggestions.</a:t>
                      </a:r>
                      <a:endParaRPr lang="en-US" sz="1000" dirty="0">
                        <a:effectLst/>
                        <a:latin typeface="Times New Roman" panose="02020603050405020304" pitchFamily="18" charset="0"/>
                      </a:endParaRPr>
                    </a:p>
                    <a:p>
                      <a:pPr algn="ctr"/>
                      <a:r>
                        <a:rPr lang="en-US" sz="1000" dirty="0">
                          <a:effectLst/>
                          <a:latin typeface="Tahoma" panose="020B0604030504040204" pitchFamily="34" charset="0"/>
                        </a:rPr>
                        <a:t> </a:t>
                      </a:r>
                      <a:endParaRPr lang="en-US" sz="1000" dirty="0">
                        <a:effectLst/>
                        <a:latin typeface="Times New Roman" panose="02020603050405020304" pitchFamily="18" charset="0"/>
                      </a:endParaRPr>
                    </a:p>
                    <a:p>
                      <a:pPr algn="ctr"/>
                      <a:r>
                        <a:rPr lang="en-US" sz="1000" b="1" dirty="0">
                          <a:effectLst/>
                          <a:latin typeface="Tahoma" panose="020B0604030504040204" pitchFamily="34" charset="0"/>
                        </a:rPr>
                        <a:t>Tuesday, April 28</a:t>
                      </a:r>
                      <a:endParaRPr lang="en-US" sz="1000" b="1" dirty="0">
                        <a:effectLst/>
                        <a:latin typeface="Times New Roman" panose="02020603050405020304" pitchFamily="18" charset="0"/>
                      </a:endParaRPr>
                    </a:p>
                    <a:p>
                      <a:pPr algn="ctr"/>
                      <a:r>
                        <a:rPr lang="en-US" sz="1000" b="1" dirty="0">
                          <a:effectLst/>
                          <a:latin typeface="Tahoma" panose="020B0604030504040204" pitchFamily="34" charset="0"/>
                        </a:rPr>
                        <a:t>3:30–5:00 p.m.</a:t>
                      </a:r>
                      <a:endParaRPr lang="en-US" sz="1000" b="1" dirty="0">
                        <a:effectLst/>
                        <a:latin typeface="Times New Roman" panose="02020603050405020304" pitchFamily="18" charset="0"/>
                      </a:endParaRPr>
                    </a:p>
                    <a:p>
                      <a:pPr algn="ctr"/>
                      <a:r>
                        <a:rPr lang="en-US" sz="1000" dirty="0">
                          <a:effectLst/>
                          <a:latin typeface="Times New Roman" panose="02020603050405020304" pitchFamily="18" charset="0"/>
                        </a:rPr>
                        <a:t> </a:t>
                      </a:r>
                    </a:p>
                    <a:p>
                      <a:pPr algn="ctr"/>
                      <a:r>
                        <a:rPr lang="en-US" sz="1000" dirty="0">
                          <a:effectLst/>
                          <a:latin typeface="inherit"/>
                          <a:hlinkClick r:id="rId4"/>
                        </a:rPr>
                        <a:t>Please register here</a:t>
                      </a:r>
                      <a:r>
                        <a:rPr lang="en-US" sz="1000" dirty="0">
                          <a:effectLst/>
                          <a:latin typeface="Arial" panose="020B0604020202020204" pitchFamily="34" charset="0"/>
                        </a:rPr>
                        <a:t> by noon on Monday, April 27 </a:t>
                      </a:r>
                      <a:br>
                        <a:rPr lang="en-US" sz="1000" dirty="0">
                          <a:effectLst/>
                          <a:latin typeface="Arial" panose="020B0604020202020204" pitchFamily="34" charset="0"/>
                        </a:rPr>
                      </a:br>
                      <a:r>
                        <a:rPr lang="en-US" sz="1000" dirty="0">
                          <a:effectLst/>
                          <a:latin typeface="Arial" panose="020B0604020202020204" pitchFamily="34" charset="0"/>
                        </a:rPr>
                        <a:t>to receive the Zoom information.</a:t>
                      </a:r>
                      <a:endParaRPr lang="en-US" sz="1000" dirty="0">
                        <a:effectLst/>
                        <a:latin typeface="Times New Roman" panose="02020603050405020304" pitchFamily="18" charset="0"/>
                      </a:endParaRPr>
                    </a:p>
                    <a:p>
                      <a:pPr algn="ctr"/>
                      <a:r>
                        <a:rPr lang="en-US" sz="1000" dirty="0">
                          <a:solidFill>
                            <a:srgbClr val="002060"/>
                          </a:solidFill>
                          <a:effectLst/>
                          <a:latin typeface="inherit"/>
                        </a:rPr>
                        <a:t> </a:t>
                      </a:r>
                      <a:endParaRPr lang="en-US" sz="1000" dirty="0">
                        <a:effectLst/>
                        <a:latin typeface="Times New Roman" panose="02020603050405020304" pitchFamily="18" charset="0"/>
                      </a:endParaRPr>
                    </a:p>
                    <a:p>
                      <a:pPr algn="ctr"/>
                      <a:r>
                        <a:rPr lang="en-US" sz="900" dirty="0">
                          <a:effectLst/>
                          <a:latin typeface="Tahoma" panose="020B0604030504040204" pitchFamily="34" charset="0"/>
                        </a:rPr>
                        <a:t>Contact </a:t>
                      </a:r>
                      <a:r>
                        <a:rPr lang="en-US" sz="900" dirty="0">
                          <a:effectLst/>
                          <a:latin typeface="inherit"/>
                          <a:hlinkClick r:id="rId5"/>
                        </a:rPr>
                        <a:t>valeri.wilson@gcccd.edu</a:t>
                      </a:r>
                      <a:r>
                        <a:rPr lang="en-US" sz="900" dirty="0">
                          <a:effectLst/>
                          <a:latin typeface="Tahoma" panose="020B0604030504040204" pitchFamily="34" charset="0"/>
                        </a:rPr>
                        <a:t> with any questions.</a:t>
                      </a:r>
                      <a:endParaRPr lang="en-US" sz="1000" dirty="0">
                        <a:effectLst/>
                        <a:latin typeface="Times New Roman" panose="02020603050405020304" pitchFamily="18" charset="0"/>
                      </a:endParaRPr>
                    </a:p>
                    <a:p>
                      <a:r>
                        <a:rPr lang="en-US" sz="900" dirty="0">
                          <a:solidFill>
                            <a:srgbClr val="002060"/>
                          </a:solidFill>
                          <a:effectLst/>
                          <a:latin typeface="Arial" panose="020B0604020202020204" pitchFamily="34" charset="0"/>
                        </a:rPr>
                        <a:t> </a:t>
                      </a:r>
                      <a:endParaRPr lang="en-US" sz="1000" dirty="0">
                        <a:effectLst/>
                        <a:latin typeface="Times New Roman" panose="02020603050405020304" pitchFamily="18" charset="0"/>
                      </a:endParaRPr>
                    </a:p>
                  </a:txBody>
                  <a:tcPr marL="5136" marR="5136" marT="5136" marB="5136" anchor="ctr">
                    <a:lnL>
                      <a:noFill/>
                    </a:lnL>
                    <a:lnR>
                      <a:noFill/>
                    </a:lnR>
                    <a:lnT>
                      <a:noFill/>
                    </a:lnT>
                    <a:lnB>
                      <a:noFill/>
                    </a:lnB>
                  </a:tcPr>
                </a:tc>
                <a:extLst>
                  <a:ext uri="{0D108BD9-81ED-4DB2-BD59-A6C34878D82A}">
                    <a16:rowId xmlns:a16="http://schemas.microsoft.com/office/drawing/2014/main" val="394653038"/>
                  </a:ext>
                </a:extLst>
              </a:tr>
            </a:tbl>
          </a:graphicData>
        </a:graphic>
      </p:graphicFrame>
      <p:pic>
        <p:nvPicPr>
          <p:cNvPr id="4" name="Picture 3"/>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3241064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forum</a:t>
            </a:r>
          </a:p>
        </p:txBody>
      </p:sp>
      <p:sp>
        <p:nvSpPr>
          <p:cNvPr id="5" name="Content Placeholder 4"/>
          <p:cNvSpPr>
            <a:spLocks noGrp="1"/>
          </p:cNvSpPr>
          <p:nvPr>
            <p:ph idx="1"/>
          </p:nvPr>
        </p:nvSpPr>
        <p:spPr/>
        <p:txBody>
          <a:bodyPr>
            <a:normAutofit fontScale="62500" lnSpcReduction="20000"/>
          </a:bodyPr>
          <a:lstStyle/>
          <a:p>
            <a:pPr marL="0" indent="0">
              <a:spcBef>
                <a:spcPts val="0"/>
              </a:spcBef>
              <a:buNone/>
            </a:pPr>
            <a:r>
              <a:rPr lang="en-US" sz="2400" dirty="0">
                <a:solidFill>
                  <a:srgbClr val="000000"/>
                </a:solidFill>
                <a:latin typeface="&amp;quot"/>
              </a:rPr>
              <a:t>The Resource Operations Council (ROC) invites you to join them for a discussion about the district and college budget, with special guest, Sahar </a:t>
            </a:r>
            <a:r>
              <a:rPr lang="en-US" sz="2400" dirty="0" err="1">
                <a:solidFill>
                  <a:srgbClr val="000000"/>
                </a:solidFill>
                <a:latin typeface="&amp;quot"/>
              </a:rPr>
              <a:t>Abushaban</a:t>
            </a:r>
            <a:r>
              <a:rPr lang="en-US" sz="2400" dirty="0">
                <a:solidFill>
                  <a:srgbClr val="000000"/>
                </a:solidFill>
                <a:latin typeface="&amp;quot"/>
              </a:rPr>
              <a:t>, Interim Vice Chancellor, Business Services. Come learn about the current state of the budget and current planning efforts underway. Time will be allotted for Q &amp; A.</a:t>
            </a:r>
            <a:endParaRPr lang="en-US" sz="2400" dirty="0">
              <a:solidFill>
                <a:srgbClr val="201F1E"/>
              </a:solidFill>
              <a:latin typeface="&amp;quot"/>
            </a:endParaRPr>
          </a:p>
          <a:p>
            <a:pPr marL="0" indent="0">
              <a:spcBef>
                <a:spcPts val="0"/>
              </a:spcBef>
              <a:buNone/>
            </a:pPr>
            <a:endParaRPr lang="en-US" sz="2400" dirty="0">
              <a:solidFill>
                <a:srgbClr val="201F1E"/>
              </a:solidFill>
              <a:latin typeface="&amp;quot"/>
            </a:endParaRPr>
          </a:p>
          <a:p>
            <a:pPr marL="0" marR="0" indent="0" algn="ctr">
              <a:spcBef>
                <a:spcPts val="0"/>
              </a:spcBef>
              <a:spcAft>
                <a:spcPts val="0"/>
              </a:spcAft>
              <a:buNone/>
            </a:pPr>
            <a:r>
              <a:rPr lang="en-US" sz="2400" b="1" cap="small" dirty="0">
                <a:solidFill>
                  <a:srgbClr val="201F1E"/>
                </a:solidFill>
                <a:latin typeface="&amp;quot"/>
              </a:rPr>
              <a:t>Wednesday, may 6</a:t>
            </a:r>
            <a:endParaRPr lang="en-US" sz="2400" b="1" dirty="0">
              <a:solidFill>
                <a:srgbClr val="201F1E"/>
              </a:solidFill>
              <a:latin typeface="&amp;quot"/>
            </a:endParaRPr>
          </a:p>
          <a:p>
            <a:pPr marL="0" marR="0" indent="0" algn="ctr">
              <a:spcBef>
                <a:spcPts val="0"/>
              </a:spcBef>
              <a:spcAft>
                <a:spcPts val="0"/>
              </a:spcAft>
              <a:buNone/>
            </a:pPr>
            <a:r>
              <a:rPr lang="en-US" sz="2400" b="1" cap="small" dirty="0">
                <a:solidFill>
                  <a:srgbClr val="201F1E"/>
                </a:solidFill>
                <a:latin typeface="&amp;quot"/>
              </a:rPr>
              <a:t>9:30 a.m. – 10:30 a.m. </a:t>
            </a:r>
            <a:endParaRPr lang="en-US" sz="2400" b="1" dirty="0">
              <a:solidFill>
                <a:srgbClr val="201F1E"/>
              </a:solidFill>
              <a:latin typeface="&amp;quot"/>
            </a:endParaRPr>
          </a:p>
          <a:p>
            <a:pPr marL="0" indent="0">
              <a:spcBef>
                <a:spcPts val="0"/>
              </a:spcBef>
              <a:buNone/>
            </a:pPr>
            <a:endParaRPr lang="en-US" sz="2400" dirty="0">
              <a:solidFill>
                <a:srgbClr val="201F1E"/>
              </a:solidFill>
              <a:latin typeface="&amp;quot"/>
            </a:endParaRPr>
          </a:p>
          <a:p>
            <a:pPr marL="0" indent="0">
              <a:spcBef>
                <a:spcPts val="0"/>
              </a:spcBef>
              <a:buNone/>
            </a:pPr>
            <a:r>
              <a:rPr lang="en-US" dirty="0">
                <a:solidFill>
                  <a:srgbClr val="201F1E"/>
                </a:solidFill>
                <a:latin typeface="inherit"/>
                <a:hlinkClick r:id="rId3"/>
              </a:rPr>
              <a:t>RSVP, by using this link</a:t>
            </a:r>
            <a:r>
              <a:rPr lang="en-US" dirty="0">
                <a:solidFill>
                  <a:srgbClr val="201F1E"/>
                </a:solidFill>
                <a:latin typeface="&amp;quot"/>
              </a:rPr>
              <a:t> for the Budget Forum by providing your contact information and submitting any questions, suggestions or thoughts you have in advance. Sahar </a:t>
            </a:r>
            <a:r>
              <a:rPr lang="en-US" dirty="0" err="1">
                <a:solidFill>
                  <a:srgbClr val="201F1E"/>
                </a:solidFill>
                <a:latin typeface="&amp;quot"/>
              </a:rPr>
              <a:t>Abushaban</a:t>
            </a:r>
            <a:r>
              <a:rPr lang="en-US" dirty="0">
                <a:solidFill>
                  <a:srgbClr val="201F1E"/>
                </a:solidFill>
                <a:latin typeface="&amp;quot"/>
              </a:rPr>
              <a:t> and Nicole Salgado will address as many of them as possible during the meeting.</a:t>
            </a:r>
            <a:endParaRPr lang="en-US" sz="2400" dirty="0">
              <a:solidFill>
                <a:srgbClr val="201F1E"/>
              </a:solidFill>
              <a:latin typeface="&amp;quot"/>
            </a:endParaRPr>
          </a:p>
          <a:p>
            <a:pPr marL="0" indent="0">
              <a:spcBef>
                <a:spcPts val="0"/>
              </a:spcBef>
              <a:buNone/>
            </a:pPr>
            <a:endParaRPr lang="en-US" sz="2400" dirty="0">
              <a:solidFill>
                <a:srgbClr val="201F1E"/>
              </a:solidFill>
              <a:latin typeface="&amp;quot"/>
            </a:endParaRPr>
          </a:p>
          <a:p>
            <a:pPr marL="0" indent="0">
              <a:spcBef>
                <a:spcPts val="0"/>
              </a:spcBef>
              <a:buNone/>
            </a:pPr>
            <a:r>
              <a:rPr lang="en-US" b="1" dirty="0">
                <a:solidFill>
                  <a:srgbClr val="201F1E"/>
                </a:solidFill>
                <a:latin typeface="&amp;quot"/>
              </a:rPr>
              <a:t>Zoom login information will be emailed to all those who RSVP by 7:30 a.m. on May 6.</a:t>
            </a:r>
            <a:r>
              <a:rPr lang="en-US" dirty="0">
                <a:solidFill>
                  <a:srgbClr val="201F1E"/>
                </a:solidFill>
                <a:latin typeface="&amp;quot"/>
              </a:rPr>
              <a:t>  For additional information, please contact Laci Diaz at </a:t>
            </a:r>
            <a:r>
              <a:rPr lang="en-US" dirty="0">
                <a:solidFill>
                  <a:srgbClr val="201F1E"/>
                </a:solidFill>
                <a:latin typeface="inherit"/>
                <a:hlinkClick r:id="rId4"/>
              </a:rPr>
              <a:t>laci.diaz@gcccd.edu</a:t>
            </a:r>
            <a:r>
              <a:rPr lang="en-US" dirty="0">
                <a:solidFill>
                  <a:srgbClr val="201F1E"/>
                </a:solidFill>
                <a:latin typeface="&amp;quot"/>
              </a:rPr>
              <a:t>. </a:t>
            </a:r>
            <a:endParaRPr lang="en-US" sz="2400" dirty="0">
              <a:solidFill>
                <a:srgbClr val="201F1E"/>
              </a:solidFill>
              <a:latin typeface="&amp;quot"/>
            </a:endParaRPr>
          </a:p>
          <a:p>
            <a:endParaRPr lang="en-US" dirty="0"/>
          </a:p>
        </p:txBody>
      </p:sp>
      <p:pic>
        <p:nvPicPr>
          <p:cNvPr id="6" name="Picture 5"/>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4232845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a:t>
            </a:r>
          </a:p>
        </p:txBody>
      </p:sp>
      <p:sp>
        <p:nvSpPr>
          <p:cNvPr id="3" name="Content Placeholder 2"/>
          <p:cNvSpPr>
            <a:spLocks noGrp="1"/>
          </p:cNvSpPr>
          <p:nvPr>
            <p:ph type="body" idx="1"/>
          </p:nvPr>
        </p:nvSpPr>
        <p:spPr/>
        <p:txBody>
          <a:bodyPr/>
          <a:lstStyle/>
          <a:p>
            <a:pPr marL="296863" indent="-296863">
              <a:buFont typeface="Wingdings" panose="05000000000000000000" pitchFamily="2" charset="2"/>
              <a:buChar char="Ø"/>
            </a:pPr>
            <a:r>
              <a:rPr lang="en-US" dirty="0">
                <a:latin typeface="Arial" panose="020B0604020202020204" pitchFamily="34" charset="0"/>
                <a:cs typeface="Arial" panose="020B0604020202020204" pitchFamily="34" charset="0"/>
              </a:rPr>
              <a:t>Thank you for joining us today</a:t>
            </a:r>
            <a:r>
              <a:rPr lang="en-US">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96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p>
        </p:txBody>
      </p:sp>
      <p:sp>
        <p:nvSpPr>
          <p:cNvPr id="3" name="Content Placeholder 2"/>
          <p:cNvSpPr>
            <a:spLocks noGrp="1"/>
          </p:cNvSpPr>
          <p:nvPr>
            <p:ph idx="1"/>
          </p:nvPr>
        </p:nvSpPr>
        <p:spPr/>
        <p:txBody>
          <a:bodyPr>
            <a:normAutofit/>
          </a:bodyPr>
          <a:lstStyle/>
          <a:p>
            <a:r>
              <a:rPr lang="en-US" dirty="0"/>
              <a:t>Thriving in our Virtual College</a:t>
            </a:r>
          </a:p>
          <a:p>
            <a:r>
              <a:rPr lang="en-US" dirty="0"/>
              <a:t>Planning for the Eventual/Gradual Reopening of Campus</a:t>
            </a:r>
          </a:p>
          <a:p>
            <a:pPr lvl="1"/>
            <a:r>
              <a:rPr lang="en-US" dirty="0"/>
              <a:t>Fall 2020?</a:t>
            </a:r>
          </a:p>
          <a:p>
            <a:r>
              <a:rPr lang="en-US" dirty="0"/>
              <a:t>Planning for a Budget Shortfall</a:t>
            </a:r>
          </a:p>
          <a:p>
            <a:r>
              <a:rPr lang="en-US" dirty="0"/>
              <a:t>Q &amp; A (Sprinkled throughout)</a:t>
            </a:r>
          </a:p>
          <a:p>
            <a:endParaRPr lang="en-US" dirty="0"/>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285736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in</a:t>
            </a:r>
          </a:p>
        </p:txBody>
      </p:sp>
      <p:sp>
        <p:nvSpPr>
          <p:cNvPr id="3" name="Content Placeholder 2"/>
          <p:cNvSpPr>
            <a:spLocks noGrp="1"/>
          </p:cNvSpPr>
          <p:nvPr>
            <p:ph idx="1"/>
          </p:nvPr>
        </p:nvSpPr>
        <p:spPr/>
        <p:txBody>
          <a:bodyPr/>
          <a:lstStyle/>
          <a:p>
            <a:endParaRPr lang="en-US" dirty="0"/>
          </a:p>
          <a:p>
            <a:pPr marL="0" indent="0">
              <a:buNone/>
            </a:pPr>
            <a:endParaRPr lang="en-US" dirty="0"/>
          </a:p>
          <a:p>
            <a:pPr marL="0" indent="0" algn="ctr">
              <a:buNone/>
            </a:pPr>
            <a:r>
              <a:rPr lang="en-US" sz="2400" dirty="0"/>
              <a:t>USING THE CHAT ROOM, </a:t>
            </a:r>
          </a:p>
          <a:p>
            <a:pPr marL="0" indent="0" algn="ctr">
              <a:buNone/>
            </a:pPr>
            <a:r>
              <a:rPr lang="en-US" sz="2400" dirty="0"/>
              <a:t>SHARE ONE WORD OR PHRASE </a:t>
            </a:r>
          </a:p>
          <a:p>
            <a:pPr marL="0" indent="0" algn="ctr">
              <a:buNone/>
            </a:pPr>
            <a:r>
              <a:rPr lang="en-US" sz="2400" dirty="0"/>
              <a:t>DESCRIBING HOW YOU’RE FEELING RIGHT NOW</a:t>
            </a:r>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330375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vs. covid-19</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2190" y="1891126"/>
            <a:ext cx="6162342" cy="4108229"/>
          </a:xfrm>
          <a:prstGeom prst="rect">
            <a:avLst/>
          </a:prstGeom>
          <a:ln>
            <a:noFill/>
          </a:ln>
          <a:effectLst>
            <a:softEdge rad="112500"/>
          </a:effectLst>
        </p:spPr>
      </p:pic>
      <p:pic>
        <p:nvPicPr>
          <p:cNvPr id="7" name="Picture 6"/>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210904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pic>
        <p:nvPicPr>
          <p:cNvPr id="5" name="Picture 4"/>
          <p:cNvPicPr>
            <a:picLocks noChangeAspect="1"/>
          </p:cNvPicPr>
          <p:nvPr/>
        </p:nvPicPr>
        <p:blipFill rotWithShape="1">
          <a:blip r:embed="rId5"/>
          <a:srcRect l="24385" t="27426" r="24071" b="20058"/>
          <a:stretch/>
        </p:blipFill>
        <p:spPr>
          <a:xfrm>
            <a:off x="3280228" y="998748"/>
            <a:ext cx="6676571" cy="4535029"/>
          </a:xfrm>
          <a:prstGeom prst="rect">
            <a:avLst/>
          </a:prstGeom>
        </p:spPr>
      </p:pic>
    </p:spTree>
    <p:extLst>
      <p:ext uri="{BB962C8B-B14F-4D97-AF65-F5344CB8AC3E}">
        <p14:creationId xmlns:p14="http://schemas.microsoft.com/office/powerpoint/2010/main" val="373363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Assistance Program (EAP) </a:t>
            </a:r>
          </a:p>
        </p:txBody>
      </p:sp>
      <p:sp>
        <p:nvSpPr>
          <p:cNvPr id="3" name="Content Placeholder 2"/>
          <p:cNvSpPr>
            <a:spLocks noGrp="1"/>
          </p:cNvSpPr>
          <p:nvPr>
            <p:ph idx="1"/>
          </p:nvPr>
        </p:nvSpPr>
        <p:spPr>
          <a:xfrm>
            <a:off x="1451579" y="1937674"/>
            <a:ext cx="9603275" cy="3450613"/>
          </a:xfrm>
        </p:spPr>
        <p:txBody>
          <a:bodyPr>
            <a:normAutofit/>
          </a:bodyPr>
          <a:lstStyle/>
          <a:p>
            <a:r>
              <a:rPr lang="en-US" dirty="0"/>
              <a:t>VEBA has arranged to provide confidential EAP services to you and your family members.  The EAP can help with life issues through a wide range of services, including face-to-face counseling sessions or a referral to community resources. </a:t>
            </a:r>
          </a:p>
          <a:p>
            <a:r>
              <a:rPr lang="en-US" dirty="0"/>
              <a:t>Program (EAP) The EAP is available 24 hours a day, seven days a week, 365 days a year. </a:t>
            </a:r>
            <a:r>
              <a:rPr lang="en-US" b="1" dirty="0"/>
              <a:t>Phone:  888-625-4809 Web: www.liveandworkwell.com access </a:t>
            </a:r>
            <a:r>
              <a:rPr lang="en-US" b="1" dirty="0" err="1"/>
              <a:t>code:veba</a:t>
            </a:r>
            <a:endParaRPr lang="en-US" b="1"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589" y="4194947"/>
            <a:ext cx="2619375" cy="1743075"/>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3198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Thriving in our virtual college</a:t>
            </a:r>
          </a:p>
        </p:txBody>
      </p:sp>
      <p:sp>
        <p:nvSpPr>
          <p:cNvPr id="4" name="Content Placeholder 3"/>
          <p:cNvSpPr>
            <a:spLocks noGrp="1"/>
          </p:cNvSpPr>
          <p:nvPr>
            <p:ph sz="half" idx="2"/>
          </p:nvPr>
        </p:nvSpPr>
        <p:spPr>
          <a:xfrm>
            <a:off x="6720113" y="2017342"/>
            <a:ext cx="4338809" cy="3977058"/>
          </a:xfrm>
        </p:spPr>
        <p:txBody>
          <a:bodyPr>
            <a:normAutofit/>
          </a:bodyPr>
          <a:lstStyle/>
          <a:p>
            <a:r>
              <a:rPr lang="en-US" dirty="0"/>
              <a:t>Instruction</a:t>
            </a:r>
          </a:p>
          <a:p>
            <a:r>
              <a:rPr lang="en-US" dirty="0"/>
              <a:t>Student Support Services</a:t>
            </a:r>
          </a:p>
          <a:p>
            <a:r>
              <a:rPr lang="en-US" dirty="0"/>
              <a:t>Operations</a:t>
            </a:r>
          </a:p>
          <a:p>
            <a:r>
              <a:rPr lang="en-US" dirty="0"/>
              <a:t>Governance</a:t>
            </a:r>
          </a:p>
          <a:p>
            <a:r>
              <a:rPr lang="en-US" dirty="0"/>
              <a:t>Professional Development</a:t>
            </a:r>
          </a:p>
          <a:p>
            <a:r>
              <a:rPr lang="en-US" dirty="0"/>
              <a:t>Strategic Priorities</a:t>
            </a:r>
          </a:p>
          <a:p>
            <a:r>
              <a:rPr lang="en-US" dirty="0"/>
              <a:t>Student Success &amp; Equity</a:t>
            </a:r>
          </a:p>
        </p:txBody>
      </p:sp>
      <p:pic>
        <p:nvPicPr>
          <p:cNvPr id="7"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2752" y="2111829"/>
            <a:ext cx="5355254" cy="3347034"/>
          </a:xfrm>
          <a:prstGeom prst="rect">
            <a:avLst/>
          </a:prstGeom>
        </p:spPr>
      </p:pic>
      <p:pic>
        <p:nvPicPr>
          <p:cNvPr id="8" name="Picture 7"/>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198423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equity considerations</a:t>
            </a:r>
          </a:p>
        </p:txBody>
      </p:sp>
      <p:sp>
        <p:nvSpPr>
          <p:cNvPr id="3" name="Content Placeholder 2"/>
          <p:cNvSpPr>
            <a:spLocks noGrp="1"/>
          </p:cNvSpPr>
          <p:nvPr>
            <p:ph idx="1"/>
          </p:nvPr>
        </p:nvSpPr>
        <p:spPr/>
        <p:txBody>
          <a:bodyPr>
            <a:normAutofit/>
          </a:bodyPr>
          <a:lstStyle/>
          <a:p>
            <a:r>
              <a:rPr lang="en-US" dirty="0"/>
              <a:t>Low income, communities of color are disproportionately impacted</a:t>
            </a:r>
          </a:p>
          <a:p>
            <a:pPr lvl="1"/>
            <a:r>
              <a:rPr lang="en-US" dirty="0"/>
              <a:t>More lay offs</a:t>
            </a:r>
          </a:p>
          <a:p>
            <a:pPr lvl="1"/>
            <a:r>
              <a:rPr lang="en-US" dirty="0"/>
              <a:t>Higher rates of infection</a:t>
            </a:r>
          </a:p>
          <a:p>
            <a:r>
              <a:rPr lang="en-US" dirty="0"/>
              <a:t>Disproportionately impacted (DI) students are in need of technology and connectivity</a:t>
            </a:r>
          </a:p>
          <a:p>
            <a:r>
              <a:rPr lang="en-US" dirty="0"/>
              <a:t>DI students’ basic needs are heightened (e.g. food insecurities)</a:t>
            </a:r>
          </a:p>
          <a:p>
            <a:r>
              <a:rPr lang="en-US" dirty="0"/>
              <a:t>Formally “non-needy” students have found themselves to be in need</a:t>
            </a:r>
          </a:p>
          <a:p>
            <a:r>
              <a:rPr lang="en-US" dirty="0"/>
              <a:t>Undocumented students have been shut out of government support (e.g. CARES Act)</a:t>
            </a:r>
          </a:p>
          <a:p>
            <a:endParaRPr lang="en-US" dirty="0"/>
          </a:p>
          <a:p>
            <a:pPr marL="0" indent="0">
              <a:buNone/>
            </a:pPr>
            <a:endParaRPr lang="en-US" dirty="0"/>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5952" y="237671"/>
            <a:ext cx="866369" cy="1168236"/>
          </a:xfrm>
          <a:prstGeom prst="rect">
            <a:avLst/>
          </a:prstGeom>
        </p:spPr>
      </p:pic>
    </p:spTree>
    <p:extLst>
      <p:ext uri="{BB962C8B-B14F-4D97-AF65-F5344CB8AC3E}">
        <p14:creationId xmlns:p14="http://schemas.microsoft.com/office/powerpoint/2010/main" val="20900943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1566</TotalTime>
  <Words>2723</Words>
  <Application>Microsoft Macintosh PowerPoint</Application>
  <PresentationFormat>Widescreen</PresentationFormat>
  <Paragraphs>264</Paragraphs>
  <Slides>26</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&amp;quot</vt:lpstr>
      <vt:lpstr>Arial</vt:lpstr>
      <vt:lpstr>Calibri</vt:lpstr>
      <vt:lpstr>Calibri Light</vt:lpstr>
      <vt:lpstr>Gill Sans MT</vt:lpstr>
      <vt:lpstr>inherit</vt:lpstr>
      <vt:lpstr>Tahoma</vt:lpstr>
      <vt:lpstr>Times New Roman</vt:lpstr>
      <vt:lpstr>Wingdings</vt:lpstr>
      <vt:lpstr>Gallery</vt:lpstr>
      <vt:lpstr>                Welcome! Virtual Town Hall Meeting   </vt:lpstr>
      <vt:lpstr>Town Hall Format</vt:lpstr>
      <vt:lpstr>Today’s topics</vt:lpstr>
      <vt:lpstr>Checking in</vt:lpstr>
      <vt:lpstr>Freedom vs. covid-19</vt:lpstr>
      <vt:lpstr>PowerPoint Presentation</vt:lpstr>
      <vt:lpstr>Employee Assistance Program (EAP) </vt:lpstr>
      <vt:lpstr>Thriving in our virtual college</vt:lpstr>
      <vt:lpstr>Student equity considerations</vt:lpstr>
      <vt:lpstr>Emergency grants</vt:lpstr>
      <vt:lpstr>Addressing needs</vt:lpstr>
      <vt:lpstr>Q&amp;A - </vt:lpstr>
      <vt:lpstr>Planning for reopening campus</vt:lpstr>
      <vt:lpstr>Fall 2020:  ambiguity</vt:lpstr>
      <vt:lpstr>Fall 2020: Resilience</vt:lpstr>
      <vt:lpstr>Possible fall schedule 2020 scenarios</vt:lpstr>
      <vt:lpstr>PowerPoint Presentation</vt:lpstr>
      <vt:lpstr>Q&amp;A - </vt:lpstr>
      <vt:lpstr>budget</vt:lpstr>
      <vt:lpstr>Budget: implications for gcccd</vt:lpstr>
      <vt:lpstr>Budget forum</vt:lpstr>
      <vt:lpstr>Q&amp;A - </vt:lpstr>
      <vt:lpstr>Virtual Hall Chats</vt:lpstr>
      <vt:lpstr>PowerPoint Presentation</vt:lpstr>
      <vt:lpstr>Budget forum</vt:lpstr>
      <vt:lpstr>Closing</vt:lpstr>
    </vt:vector>
  </TitlesOfParts>
  <Company>Cuyamaca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Cuyamaca Virtual Town Hall Meeting</dc:title>
  <dc:creator>C.Library</dc:creator>
  <cp:lastModifiedBy>Christianne Penunuri</cp:lastModifiedBy>
  <cp:revision>97</cp:revision>
  <cp:lastPrinted>2020-04-03T16:27:59Z</cp:lastPrinted>
  <dcterms:created xsi:type="dcterms:W3CDTF">2020-04-02T22:29:20Z</dcterms:created>
  <dcterms:modified xsi:type="dcterms:W3CDTF">2020-04-30T00:52:25Z</dcterms:modified>
</cp:coreProperties>
</file>