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5" r:id="rId4"/>
    <p:sldId id="266" r:id="rId5"/>
    <p:sldId id="269" r:id="rId6"/>
    <p:sldId id="260" r:id="rId7"/>
    <p:sldId id="261" r:id="rId8"/>
    <p:sldId id="257" r:id="rId9"/>
    <p:sldId id="258" r:id="rId10"/>
    <p:sldId id="259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5755"/>
  </p:normalViewPr>
  <p:slideViewPr>
    <p:cSldViewPr snapToGrid="0" snapToObjects="1">
      <p:cViewPr varScale="1">
        <p:scale>
          <a:sx n="86" d="100"/>
          <a:sy n="86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E962BF-1076-4314-86DD-1678F797CCB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CB73EFE-5045-43CB-97CE-3B441E77FB29}">
      <dgm:prSet/>
      <dgm:spPr/>
      <dgm:t>
        <a:bodyPr/>
        <a:lstStyle/>
        <a:p>
          <a:r>
            <a:rPr lang="en-US"/>
            <a:t>Reading full-length books</a:t>
          </a:r>
        </a:p>
      </dgm:t>
    </dgm:pt>
    <dgm:pt modelId="{8E426A04-9A48-45BA-ABBC-5169CD19EBBE}" type="parTrans" cxnId="{F91E3405-B3CD-4DF9-8D85-ACFF01FDD567}">
      <dgm:prSet/>
      <dgm:spPr/>
      <dgm:t>
        <a:bodyPr/>
        <a:lstStyle/>
        <a:p>
          <a:endParaRPr lang="en-US"/>
        </a:p>
      </dgm:t>
    </dgm:pt>
    <dgm:pt modelId="{4BF756CB-95B5-4BF1-91B4-99E05C1F9BD0}" type="sibTrans" cxnId="{F91E3405-B3CD-4DF9-8D85-ACFF01FDD567}">
      <dgm:prSet/>
      <dgm:spPr/>
      <dgm:t>
        <a:bodyPr/>
        <a:lstStyle/>
        <a:p>
          <a:endParaRPr lang="en-US"/>
        </a:p>
      </dgm:t>
    </dgm:pt>
    <dgm:pt modelId="{2DCCFF93-07BC-4F3E-8D8D-65219A75C2DF}">
      <dgm:prSet/>
      <dgm:spPr/>
      <dgm:t>
        <a:bodyPr/>
        <a:lstStyle/>
        <a:p>
          <a:r>
            <a:rPr lang="en-US"/>
            <a:t>Incorporating outside reading into writing assessments (in and out of class)</a:t>
          </a:r>
        </a:p>
      </dgm:t>
    </dgm:pt>
    <dgm:pt modelId="{21325B05-BCCC-4DA9-983A-490BFE1B8144}" type="parTrans" cxnId="{A1B0E660-4036-469A-94A8-DFDABA52B616}">
      <dgm:prSet/>
      <dgm:spPr/>
      <dgm:t>
        <a:bodyPr/>
        <a:lstStyle/>
        <a:p>
          <a:endParaRPr lang="en-US"/>
        </a:p>
      </dgm:t>
    </dgm:pt>
    <dgm:pt modelId="{A4233203-A8DD-4ABC-B689-5258BF33F969}" type="sibTrans" cxnId="{A1B0E660-4036-469A-94A8-DFDABA52B616}">
      <dgm:prSet/>
      <dgm:spPr/>
      <dgm:t>
        <a:bodyPr/>
        <a:lstStyle/>
        <a:p>
          <a:endParaRPr lang="en-US"/>
        </a:p>
      </dgm:t>
    </dgm:pt>
    <dgm:pt modelId="{EFA26232-6E27-41B0-A79A-A9648320FE9A}">
      <dgm:prSet/>
      <dgm:spPr/>
      <dgm:t>
        <a:bodyPr/>
        <a:lstStyle/>
        <a:p>
          <a:r>
            <a:rPr lang="en-US"/>
            <a:t>High stakes exams and papers</a:t>
          </a:r>
        </a:p>
      </dgm:t>
    </dgm:pt>
    <dgm:pt modelId="{AE46A8D9-6F99-42B5-B63C-1100EDB6BF3C}" type="parTrans" cxnId="{9EB7CBB0-F254-4B2F-971B-5610F7B14728}">
      <dgm:prSet/>
      <dgm:spPr/>
      <dgm:t>
        <a:bodyPr/>
        <a:lstStyle/>
        <a:p>
          <a:endParaRPr lang="en-US"/>
        </a:p>
      </dgm:t>
    </dgm:pt>
    <dgm:pt modelId="{98F11BA2-BA0B-4062-9BEA-F60D4EBD0013}" type="sibTrans" cxnId="{9EB7CBB0-F254-4B2F-971B-5610F7B14728}">
      <dgm:prSet/>
      <dgm:spPr/>
      <dgm:t>
        <a:bodyPr/>
        <a:lstStyle/>
        <a:p>
          <a:endParaRPr lang="en-US"/>
        </a:p>
      </dgm:t>
    </dgm:pt>
    <dgm:pt modelId="{4777D030-6E43-478A-A8D1-9EC6B8A87357}">
      <dgm:prSet/>
      <dgm:spPr/>
      <dgm:t>
        <a:bodyPr/>
        <a:lstStyle/>
        <a:p>
          <a:r>
            <a:rPr lang="en-US"/>
            <a:t>Our students need to be prepared for this world.</a:t>
          </a:r>
        </a:p>
      </dgm:t>
    </dgm:pt>
    <dgm:pt modelId="{BDD2BBA5-EAC7-4307-A3E7-84DFD2F2D302}" type="parTrans" cxnId="{E53F5A6B-9667-4A6A-8CE4-B04DAE3D1F53}">
      <dgm:prSet/>
      <dgm:spPr/>
      <dgm:t>
        <a:bodyPr/>
        <a:lstStyle/>
        <a:p>
          <a:endParaRPr lang="en-US"/>
        </a:p>
      </dgm:t>
    </dgm:pt>
    <dgm:pt modelId="{0ADA7674-5866-4302-8471-E53BAE7DEFD3}" type="sibTrans" cxnId="{E53F5A6B-9667-4A6A-8CE4-B04DAE3D1F53}">
      <dgm:prSet/>
      <dgm:spPr/>
      <dgm:t>
        <a:bodyPr/>
        <a:lstStyle/>
        <a:p>
          <a:endParaRPr lang="en-US"/>
        </a:p>
      </dgm:t>
    </dgm:pt>
    <dgm:pt modelId="{AAA4750B-238C-DE4B-ABD5-306C4EE61F05}" type="pres">
      <dgm:prSet presAssocID="{04E962BF-1076-4314-86DD-1678F797CC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607334-910B-9F4A-9C7F-6B5C44CF8F8D}" type="pres">
      <dgm:prSet presAssocID="{7CB73EFE-5045-43CB-97CE-3B441E77FB2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687DE-A3A5-3749-BCA8-1977C6FD11FB}" type="pres">
      <dgm:prSet presAssocID="{4BF756CB-95B5-4BF1-91B4-99E05C1F9BD0}" presName="spacer" presStyleCnt="0"/>
      <dgm:spPr/>
    </dgm:pt>
    <dgm:pt modelId="{64D784F5-9718-F346-BFB0-CFA385CE2075}" type="pres">
      <dgm:prSet presAssocID="{2DCCFF93-07BC-4F3E-8D8D-65219A75C2D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F81FE-C89F-3148-A41B-BCCDE85DE8BF}" type="pres">
      <dgm:prSet presAssocID="{A4233203-A8DD-4ABC-B689-5258BF33F969}" presName="spacer" presStyleCnt="0"/>
      <dgm:spPr/>
    </dgm:pt>
    <dgm:pt modelId="{2651485B-FF30-A945-A204-33C64389A464}" type="pres">
      <dgm:prSet presAssocID="{EFA26232-6E27-41B0-A79A-A9648320FE9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2BA1FB-AC9C-7844-911F-190897851B51}" type="pres">
      <dgm:prSet presAssocID="{98F11BA2-BA0B-4062-9BEA-F60D4EBD0013}" presName="spacer" presStyleCnt="0"/>
      <dgm:spPr/>
    </dgm:pt>
    <dgm:pt modelId="{C8E0CF93-07AB-8D4B-9816-BE52AF95CED4}" type="pres">
      <dgm:prSet presAssocID="{4777D030-6E43-478A-A8D1-9EC6B8A8735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A7FF30-3A40-BF4D-9A94-D17B77D1759E}" type="presOf" srcId="{4777D030-6E43-478A-A8D1-9EC6B8A87357}" destId="{C8E0CF93-07AB-8D4B-9816-BE52AF95CED4}" srcOrd="0" destOrd="0" presId="urn:microsoft.com/office/officeart/2005/8/layout/vList2"/>
    <dgm:cxn modelId="{1EBE01DA-1A71-6A4A-90AE-F1EB0A734951}" type="presOf" srcId="{04E962BF-1076-4314-86DD-1678F797CCB7}" destId="{AAA4750B-238C-DE4B-ABD5-306C4EE61F05}" srcOrd="0" destOrd="0" presId="urn:microsoft.com/office/officeart/2005/8/layout/vList2"/>
    <dgm:cxn modelId="{F91E3405-B3CD-4DF9-8D85-ACFF01FDD567}" srcId="{04E962BF-1076-4314-86DD-1678F797CCB7}" destId="{7CB73EFE-5045-43CB-97CE-3B441E77FB29}" srcOrd="0" destOrd="0" parTransId="{8E426A04-9A48-45BA-ABBC-5169CD19EBBE}" sibTransId="{4BF756CB-95B5-4BF1-91B4-99E05C1F9BD0}"/>
    <dgm:cxn modelId="{088082D1-CFDC-FB41-9158-EC4312C166DE}" type="presOf" srcId="{7CB73EFE-5045-43CB-97CE-3B441E77FB29}" destId="{A5607334-910B-9F4A-9C7F-6B5C44CF8F8D}" srcOrd="0" destOrd="0" presId="urn:microsoft.com/office/officeart/2005/8/layout/vList2"/>
    <dgm:cxn modelId="{9EB7CBB0-F254-4B2F-971B-5610F7B14728}" srcId="{04E962BF-1076-4314-86DD-1678F797CCB7}" destId="{EFA26232-6E27-41B0-A79A-A9648320FE9A}" srcOrd="2" destOrd="0" parTransId="{AE46A8D9-6F99-42B5-B63C-1100EDB6BF3C}" sibTransId="{98F11BA2-BA0B-4062-9BEA-F60D4EBD0013}"/>
    <dgm:cxn modelId="{E53F5A6B-9667-4A6A-8CE4-B04DAE3D1F53}" srcId="{04E962BF-1076-4314-86DD-1678F797CCB7}" destId="{4777D030-6E43-478A-A8D1-9EC6B8A87357}" srcOrd="3" destOrd="0" parTransId="{BDD2BBA5-EAC7-4307-A3E7-84DFD2F2D302}" sibTransId="{0ADA7674-5866-4302-8471-E53BAE7DEFD3}"/>
    <dgm:cxn modelId="{CE204C6F-E8DC-844D-85F5-DF4084A2347E}" type="presOf" srcId="{EFA26232-6E27-41B0-A79A-A9648320FE9A}" destId="{2651485B-FF30-A945-A204-33C64389A464}" srcOrd="0" destOrd="0" presId="urn:microsoft.com/office/officeart/2005/8/layout/vList2"/>
    <dgm:cxn modelId="{9BED7988-5F90-3A47-8F4B-E22F73F367D8}" type="presOf" srcId="{2DCCFF93-07BC-4F3E-8D8D-65219A75C2DF}" destId="{64D784F5-9718-F346-BFB0-CFA385CE2075}" srcOrd="0" destOrd="0" presId="urn:microsoft.com/office/officeart/2005/8/layout/vList2"/>
    <dgm:cxn modelId="{A1B0E660-4036-469A-94A8-DFDABA52B616}" srcId="{04E962BF-1076-4314-86DD-1678F797CCB7}" destId="{2DCCFF93-07BC-4F3E-8D8D-65219A75C2DF}" srcOrd="1" destOrd="0" parTransId="{21325B05-BCCC-4DA9-983A-490BFE1B8144}" sibTransId="{A4233203-A8DD-4ABC-B689-5258BF33F969}"/>
    <dgm:cxn modelId="{7D81D500-3D02-1A46-922D-FF93D90A4880}" type="presParOf" srcId="{AAA4750B-238C-DE4B-ABD5-306C4EE61F05}" destId="{A5607334-910B-9F4A-9C7F-6B5C44CF8F8D}" srcOrd="0" destOrd="0" presId="urn:microsoft.com/office/officeart/2005/8/layout/vList2"/>
    <dgm:cxn modelId="{1EE553D1-3E79-B14E-908B-E31A6FFE4126}" type="presParOf" srcId="{AAA4750B-238C-DE4B-ABD5-306C4EE61F05}" destId="{D1A687DE-A3A5-3749-BCA8-1977C6FD11FB}" srcOrd="1" destOrd="0" presId="urn:microsoft.com/office/officeart/2005/8/layout/vList2"/>
    <dgm:cxn modelId="{5E6D15EF-A66D-854C-8B57-62F7E9361A4C}" type="presParOf" srcId="{AAA4750B-238C-DE4B-ABD5-306C4EE61F05}" destId="{64D784F5-9718-F346-BFB0-CFA385CE2075}" srcOrd="2" destOrd="0" presId="urn:microsoft.com/office/officeart/2005/8/layout/vList2"/>
    <dgm:cxn modelId="{53AAA09C-66BA-6A4E-A387-99A3DCDA6E0E}" type="presParOf" srcId="{AAA4750B-238C-DE4B-ABD5-306C4EE61F05}" destId="{A15F81FE-C89F-3148-A41B-BCCDE85DE8BF}" srcOrd="3" destOrd="0" presId="urn:microsoft.com/office/officeart/2005/8/layout/vList2"/>
    <dgm:cxn modelId="{16BE39DD-14BE-344F-9054-159ACC2FD123}" type="presParOf" srcId="{AAA4750B-238C-DE4B-ABD5-306C4EE61F05}" destId="{2651485B-FF30-A945-A204-33C64389A464}" srcOrd="4" destOrd="0" presId="urn:microsoft.com/office/officeart/2005/8/layout/vList2"/>
    <dgm:cxn modelId="{D016924E-8FE1-F541-B3B7-375EF72DE30B}" type="presParOf" srcId="{AAA4750B-238C-DE4B-ABD5-306C4EE61F05}" destId="{BB2BA1FB-AC9C-7844-911F-190897851B51}" srcOrd="5" destOrd="0" presId="urn:microsoft.com/office/officeart/2005/8/layout/vList2"/>
    <dgm:cxn modelId="{E2A40B0D-741D-384C-8024-8E8DC080B77B}" type="presParOf" srcId="{AAA4750B-238C-DE4B-ABD5-306C4EE61F05}" destId="{C8E0CF93-07AB-8D4B-9816-BE52AF95CED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07334-910B-9F4A-9C7F-6B5C44CF8F8D}">
      <dsp:nvSpPr>
        <dsp:cNvPr id="0" name=""/>
        <dsp:cNvSpPr/>
      </dsp:nvSpPr>
      <dsp:spPr>
        <a:xfrm>
          <a:off x="0" y="773467"/>
          <a:ext cx="6367912" cy="11520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Reading full-length books</a:t>
          </a:r>
        </a:p>
      </dsp:txBody>
      <dsp:txXfrm>
        <a:off x="56237" y="829704"/>
        <a:ext cx="6255438" cy="1039555"/>
      </dsp:txXfrm>
    </dsp:sp>
    <dsp:sp modelId="{64D784F5-9718-F346-BFB0-CFA385CE2075}">
      <dsp:nvSpPr>
        <dsp:cNvPr id="0" name=""/>
        <dsp:cNvSpPr/>
      </dsp:nvSpPr>
      <dsp:spPr>
        <a:xfrm>
          <a:off x="0" y="2009016"/>
          <a:ext cx="6367912" cy="115202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Incorporating outside reading into writing assessments (in and out of class)</a:t>
          </a:r>
        </a:p>
      </dsp:txBody>
      <dsp:txXfrm>
        <a:off x="56237" y="2065253"/>
        <a:ext cx="6255438" cy="1039555"/>
      </dsp:txXfrm>
    </dsp:sp>
    <dsp:sp modelId="{2651485B-FF30-A945-A204-33C64389A464}">
      <dsp:nvSpPr>
        <dsp:cNvPr id="0" name=""/>
        <dsp:cNvSpPr/>
      </dsp:nvSpPr>
      <dsp:spPr>
        <a:xfrm>
          <a:off x="0" y="3244566"/>
          <a:ext cx="6367912" cy="115202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High stakes exams and papers</a:t>
          </a:r>
        </a:p>
      </dsp:txBody>
      <dsp:txXfrm>
        <a:off x="56237" y="3300803"/>
        <a:ext cx="6255438" cy="1039555"/>
      </dsp:txXfrm>
    </dsp:sp>
    <dsp:sp modelId="{C8E0CF93-07AB-8D4B-9816-BE52AF95CED4}">
      <dsp:nvSpPr>
        <dsp:cNvPr id="0" name=""/>
        <dsp:cNvSpPr/>
      </dsp:nvSpPr>
      <dsp:spPr>
        <a:xfrm>
          <a:off x="0" y="4480116"/>
          <a:ext cx="6367912" cy="115202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Our students need to be prepared for this world.</a:t>
          </a:r>
        </a:p>
      </dsp:txBody>
      <dsp:txXfrm>
        <a:off x="56237" y="4536353"/>
        <a:ext cx="6255438" cy="1039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B8638-84FA-DE40-B3A7-619061DC3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0308A-A88D-9847-A26C-539B52C53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5D5E8-660D-6C49-9017-6D7937D7D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D9E01-5EEA-0541-A87D-29F022F7A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B4D1-32AB-2742-AFAE-F7CC8CDA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072ED-BFB9-AE44-8D09-7EDD5FC5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E33FB-8337-9C45-BB27-816EB4BD1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0201B-270C-224C-8C50-B2FF02DE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ED560-7BD0-3D45-AF28-1BEF05405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0EF2D-2175-094E-B57E-744CD7F8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27B4EC-865F-6946-8380-5FD558EB5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0814D-F643-BA45-9A0E-71F1DE0B2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98AFD-3033-9F44-A943-D0CF8D2D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8ADB1-4B26-AA40-BCCA-312A7E7E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CA66A-9C0E-6741-A9A7-90F0B6FA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1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F91C6-B30A-3642-ABD2-1D97157B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32070-5540-9449-AEBF-C44302B29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3C4BB-C6AE-8D42-BF68-60C295825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65172-B484-E44A-9F44-A574DD92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1068D-65AC-B949-B6F4-CC6489B2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99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2BA0-EAA2-DA46-93D6-18D0748F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05730-6B31-3F45-8C1F-0B3E08C57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DE64A-6E91-4245-BFA5-5CF663453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5CC6C-0B11-DB4B-A730-29043B63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85C51-9050-8349-AAEA-93C1EA0BB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6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0074-025A-BD4F-A43C-F17A7255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79B06-8AB9-834E-959E-5782B746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784AD-960F-974A-9E7D-B6325E45B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96CEA-2DB1-1D47-A1CF-A87706386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87F6D-0592-B14B-90E9-B0573D2F3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2F468-1D85-E144-9AEB-2F05971A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5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BD669-DEED-2541-A1FD-B7CB6540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A5848-FD2E-904F-A985-8D56B66E0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865EC-2247-C448-89FE-C42AC60DF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28B271-AEDD-0A4B-8A6E-8CC59F440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9A847-4DA2-C744-B7C6-79DDFCA48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728555-3ED2-9F43-B416-8EE86618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2FB84C-45F7-7D4F-82F2-75C419850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00E3C8-7A5E-AA47-92E3-65BF9CC1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9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00CF4-7492-564B-8893-5F0D2DA8B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03138-A494-1A42-9838-EC346EE1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408F7-3D4D-8341-8E61-8C064C96D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01125-1F25-574C-8D20-CA80A91D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1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7DBE9E-F279-5340-8097-8885A3AD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B7A68-7D92-6C43-ABDA-78F22559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A7340-E8D5-9C4B-B6D2-8037039D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7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F339B-8D30-9C4A-9402-E74657C96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B489A-45D7-2543-8CE7-51A5EBA27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D7E4B4-3BD1-5D41-BA6A-8EA34DF9E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22C79-E83A-854E-B81F-3A2E8ABD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88D99-8130-6049-A719-7EB34CCA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09065-55E3-9A41-AADC-B82A7A02C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6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B0A09-8AE5-904E-9E75-BE98051C3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EAC4F0-675C-AD40-BF0A-83A91DD29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10906-4315-2F47-B57B-7A7C59F48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A0FA3-76A7-3744-9CD1-20E6A2675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78754-20E8-7E42-9854-8EF27D9CE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DE6E5-E671-AD48-819A-C6560493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6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C7F6F-F393-024B-8467-625D1D4E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B6980-4865-F246-979D-1F227680E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49B47-6795-C441-B576-25987042A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BD781-1FD9-2743-93EC-6B3219E492D7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B3403-7E38-FD48-8CF5-372F0D452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520E6-9A0E-5349-A9A1-68593131E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9A412-B64E-8F4B-A8BD-432A4731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78B5C-5C09-E74F-906B-1F076394E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Peter Utgaard, Ph.D.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C6C25-1936-E84B-BAFF-83F9D0F917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Sabbatical report for Cuyamaca College Academic Senate</a:t>
            </a:r>
          </a:p>
        </p:txBody>
      </p:sp>
    </p:spTree>
    <p:extLst>
      <p:ext uri="{BB962C8B-B14F-4D97-AF65-F5344CB8AC3E}">
        <p14:creationId xmlns:p14="http://schemas.microsoft.com/office/powerpoint/2010/main" val="110244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0D25-B9A3-414C-A56F-641298D6D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Israel-Palestine conflict:  </a:t>
            </a:r>
            <a:r>
              <a:rPr lang="en-US" i="1" dirty="0"/>
              <a:t>not</a:t>
            </a:r>
            <a:r>
              <a:rPr lang="en-US" dirty="0"/>
              <a:t> ancient, real-estate over religion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48FCE-F403-2F43-A638-E24F742BE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8A193398-A4E4-484C-B891-214EDD0EB5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611" y="1690687"/>
            <a:ext cx="4806951" cy="480695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58625-5990-3749-AC42-7FDBE6D1B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3A015BCF-ADAD-0C40-9C7D-37FACDDE4F1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13500" y="1681163"/>
            <a:ext cx="4700588" cy="4700588"/>
          </a:xfrm>
        </p:spPr>
      </p:pic>
    </p:spTree>
    <p:extLst>
      <p:ext uri="{BB962C8B-B14F-4D97-AF65-F5344CB8AC3E}">
        <p14:creationId xmlns:p14="http://schemas.microsoft.com/office/powerpoint/2010/main" val="3331103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group, crowd&#10;&#10;Description automatically generated">
            <a:extLst>
              <a:ext uri="{FF2B5EF4-FFF2-40B4-BE49-F238E27FC236}">
                <a16:creationId xmlns:a16="http://schemas.microsoft.com/office/drawing/2014/main" id="{3FECA3D5-679E-274A-8D76-96F5C6B25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371" y="0"/>
            <a:ext cx="5597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15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4EBD9E8-116C-5049-9F39-368ED582E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53" y="0"/>
            <a:ext cx="10398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0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1B19DA-0B73-6842-82DC-E15D550D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What is expected at UC San Diego? (aka transfer skills)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35F9FE-669F-451F-9312-CF81366B80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418840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105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4A8B55-04B3-3A49-BB8D-475D56466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912C23-78F7-CE45-B8E7-B192065C1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Academic Senate</a:t>
            </a:r>
          </a:p>
          <a:p>
            <a:r>
              <a:rPr lang="en-US" dirty="0"/>
              <a:t>AFT Local 1931</a:t>
            </a:r>
          </a:p>
          <a:p>
            <a:r>
              <a:rPr lang="en-US" dirty="0"/>
              <a:t>GCCCD Board</a:t>
            </a:r>
          </a:p>
        </p:txBody>
      </p:sp>
    </p:spTree>
    <p:extLst>
      <p:ext uri="{BB962C8B-B14F-4D97-AF65-F5344CB8AC3E}">
        <p14:creationId xmlns:p14="http://schemas.microsoft.com/office/powerpoint/2010/main" val="138412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897F3548-5D2F-974E-9FBA-C85B14F21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61" y="0"/>
            <a:ext cx="8981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0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14FC86BE-AAE6-B14C-AF19-80C02BFF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0"/>
            <a:ext cx="9785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7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, whiteboard&#10;&#10;Description automatically generated">
            <a:extLst>
              <a:ext uri="{FF2B5EF4-FFF2-40B4-BE49-F238E27FC236}">
                <a16:creationId xmlns:a16="http://schemas.microsoft.com/office/drawing/2014/main" id="{8701AD7B-67A7-8F49-B5CC-6EFA6A95B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557" y="0"/>
            <a:ext cx="8304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1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5C34-ABB1-074A-B99E-8DA465B5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Ottomans (not Turks)</a:t>
            </a:r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93474830-BC73-A848-B1B9-07EE24F75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427" y="1386773"/>
            <a:ext cx="9045173" cy="5471227"/>
          </a:xfrm>
        </p:spPr>
      </p:pic>
    </p:spTree>
    <p:extLst>
      <p:ext uri="{BB962C8B-B14F-4D97-AF65-F5344CB8AC3E}">
        <p14:creationId xmlns:p14="http://schemas.microsoft.com/office/powerpoint/2010/main" val="4011671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FCCACBB-240E-EC45-9C3D-527227C8E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009" y="643467"/>
            <a:ext cx="67939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1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95E03-BBCB-2D47-A0D4-32A4FD90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Oil matters, but in complicated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B3910-C7F5-BE43-96AD-E3569865E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Anglo-Persian oil (early 20th cent.)</a:t>
            </a:r>
          </a:p>
          <a:p>
            <a:r>
              <a:rPr lang="en-US" dirty="0"/>
              <a:t>US involvement is key in post-WWII period….European recovery, global economy </a:t>
            </a:r>
          </a:p>
          <a:p>
            <a:r>
              <a:rPr lang="en-US" dirty="0"/>
              <a:t>1970s producers take control (oil crisis in West = oil boom for producers), US becomes net-importer until around 2010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BB9CD-9C09-904B-9EE9-AA6EA3772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7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F111437-94D3-F74E-8749-26217840C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" b="181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13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128</Words>
  <Application>Microsoft Office PowerPoint</Application>
  <PresentationFormat>Widescreen</PresentationFormat>
  <Paragraphs>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Peter Utgaard, Ph.D.</vt:lpstr>
      <vt:lpstr>Thank you!</vt:lpstr>
      <vt:lpstr>PowerPoint Presentation</vt:lpstr>
      <vt:lpstr>PowerPoint Presentation</vt:lpstr>
      <vt:lpstr>PowerPoint Presentation</vt:lpstr>
      <vt:lpstr>Ottomans (not Turks)</vt:lpstr>
      <vt:lpstr>PowerPoint Presentation</vt:lpstr>
      <vt:lpstr>Oil matters, but in complicated ways</vt:lpstr>
      <vt:lpstr>PowerPoint Presentation</vt:lpstr>
      <vt:lpstr>Israel-Palestine conflict:  not ancient, real-estate over religion</vt:lpstr>
      <vt:lpstr>PowerPoint Presentation</vt:lpstr>
      <vt:lpstr>PowerPoint Presentation</vt:lpstr>
      <vt:lpstr>What is expected at UC San Diego? (aka transfer skills)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Utgaard</dc:creator>
  <cp:lastModifiedBy>Taylor Owen</cp:lastModifiedBy>
  <cp:revision>11</cp:revision>
  <cp:lastPrinted>2021-02-06T18:45:36Z</cp:lastPrinted>
  <dcterms:created xsi:type="dcterms:W3CDTF">2021-02-06T16:23:30Z</dcterms:created>
  <dcterms:modified xsi:type="dcterms:W3CDTF">2021-02-11T18:27:26Z</dcterms:modified>
</cp:coreProperties>
</file>