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0" r:id="rId3"/>
    <p:sldId id="261" r:id="rId4"/>
    <p:sldId id="274" r:id="rId5"/>
    <p:sldId id="262" r:id="rId6"/>
    <p:sldId id="267" r:id="rId7"/>
    <p:sldId id="263" r:id="rId8"/>
    <p:sldId id="264" r:id="rId9"/>
    <p:sldId id="258" r:id="rId10"/>
    <p:sldId id="275" r:id="rId11"/>
    <p:sldId id="27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05A23-99A7-4281-A869-C2D16247D8CB}"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40351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5A23-99A7-4281-A869-C2D16247D8CB}"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404634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5A23-99A7-4281-A869-C2D16247D8CB}"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210738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5A23-99A7-4281-A869-C2D16247D8CB}"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120938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705A23-99A7-4281-A869-C2D16247D8CB}"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195741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05A23-99A7-4281-A869-C2D16247D8CB}"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254050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05A23-99A7-4281-A869-C2D16247D8CB}"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287754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05A23-99A7-4281-A869-C2D16247D8CB}"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237582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05A23-99A7-4281-A869-C2D16247D8CB}"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350444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05A23-99A7-4281-A869-C2D16247D8CB}"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207967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05A23-99A7-4281-A869-C2D16247D8CB}"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FAA0F-82F1-41AA-87C3-C84851A7B394}" type="slidenum">
              <a:rPr lang="en-US" smtClean="0"/>
              <a:t>‹#›</a:t>
            </a:fld>
            <a:endParaRPr lang="en-US"/>
          </a:p>
        </p:txBody>
      </p:sp>
    </p:spTree>
    <p:extLst>
      <p:ext uri="{BB962C8B-B14F-4D97-AF65-F5344CB8AC3E}">
        <p14:creationId xmlns:p14="http://schemas.microsoft.com/office/powerpoint/2010/main" val="193750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05A23-99A7-4281-A869-C2D16247D8CB}" type="datetimeFigureOut">
              <a:rPr lang="en-US" smtClean="0"/>
              <a:t>2/24/2021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FAA0F-82F1-41AA-87C3-C84851A7B394}" type="slidenum">
              <a:rPr lang="en-US" smtClean="0"/>
              <a:t>‹#›</a:t>
            </a:fld>
            <a:endParaRPr lang="en-US"/>
          </a:p>
        </p:txBody>
      </p:sp>
    </p:spTree>
    <p:extLst>
      <p:ext uri="{BB962C8B-B14F-4D97-AF65-F5344CB8AC3E}">
        <p14:creationId xmlns:p14="http://schemas.microsoft.com/office/powerpoint/2010/main" val="246912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iddoe east silhou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154" y="867936"/>
            <a:ext cx="9505332" cy="5591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ctrTitle"/>
          </p:nvPr>
        </p:nvSpPr>
        <p:spPr>
          <a:xfrm>
            <a:off x="1130532" y="53288"/>
            <a:ext cx="9792576" cy="1485207"/>
          </a:xfrm>
        </p:spPr>
        <p:txBody>
          <a:bodyPr>
            <a:normAutofit fontScale="90000"/>
          </a:bodyPr>
          <a:lstStyle/>
          <a:p>
            <a:r>
              <a:rPr lang="en-US" sz="5600" b="1" dirty="0" smtClean="0">
                <a:solidFill>
                  <a:schemeClr val="accent2">
                    <a:lumMod val="75000"/>
                  </a:schemeClr>
                </a:solidFill>
              </a:rPr>
              <a:t>Working with </a:t>
            </a:r>
            <a:r>
              <a:rPr lang="en-US" sz="5600" b="1" dirty="0" err="1" smtClean="0">
                <a:solidFill>
                  <a:schemeClr val="accent2">
                    <a:lumMod val="75000"/>
                  </a:schemeClr>
                </a:solidFill>
              </a:rPr>
              <a:t>Cuyamaca’s</a:t>
            </a:r>
            <a:r>
              <a:rPr lang="en-US" sz="5600" b="1" dirty="0" smtClean="0">
                <a:solidFill>
                  <a:schemeClr val="accent2">
                    <a:lumMod val="75000"/>
                  </a:schemeClr>
                </a:solidFill>
              </a:rPr>
              <a:t> Middle </a:t>
            </a:r>
            <a:r>
              <a:rPr lang="en-US" sz="5600" b="1" smtClean="0">
                <a:solidFill>
                  <a:schemeClr val="accent2">
                    <a:lumMod val="75000"/>
                  </a:schemeClr>
                </a:solidFill>
              </a:rPr>
              <a:t>Eastern Students</a:t>
            </a:r>
            <a:endParaRPr lang="en-US" sz="3600" b="1" dirty="0">
              <a:solidFill>
                <a:schemeClr val="accent2">
                  <a:lumMod val="75000"/>
                </a:schemeClr>
              </a:solidFill>
            </a:endParaRPr>
          </a:p>
        </p:txBody>
      </p:sp>
      <p:sp>
        <p:nvSpPr>
          <p:cNvPr id="3" name="TextBox 2"/>
          <p:cNvSpPr txBox="1"/>
          <p:nvPr/>
        </p:nvSpPr>
        <p:spPr>
          <a:xfrm>
            <a:off x="3217118" y="5800178"/>
            <a:ext cx="5619404" cy="1077218"/>
          </a:xfrm>
          <a:prstGeom prst="rect">
            <a:avLst/>
          </a:prstGeom>
          <a:noFill/>
        </p:spPr>
        <p:txBody>
          <a:bodyPr wrap="square" rtlCol="0">
            <a:spAutoFit/>
          </a:bodyPr>
          <a:lstStyle/>
          <a:p>
            <a:pPr algn="ctr"/>
            <a:r>
              <a:rPr lang="en-US" sz="2400" b="1" dirty="0" smtClean="0">
                <a:solidFill>
                  <a:schemeClr val="accent6">
                    <a:lumMod val="50000"/>
                  </a:schemeClr>
                </a:solidFill>
              </a:rPr>
              <a:t>By Asma Yassi</a:t>
            </a:r>
          </a:p>
          <a:p>
            <a:pPr algn="ctr"/>
            <a:r>
              <a:rPr lang="en-US" sz="2000" b="1" dirty="0" smtClean="0">
                <a:solidFill>
                  <a:schemeClr val="accent6">
                    <a:lumMod val="50000"/>
                  </a:schemeClr>
                </a:solidFill>
              </a:rPr>
              <a:t>CalWORKs Coordinator and Counselor </a:t>
            </a:r>
          </a:p>
          <a:p>
            <a:pPr algn="ctr"/>
            <a:r>
              <a:rPr lang="en-US" sz="2000" b="1" dirty="0" smtClean="0">
                <a:solidFill>
                  <a:schemeClr val="accent6">
                    <a:lumMod val="50000"/>
                  </a:schemeClr>
                </a:solidFill>
              </a:rPr>
              <a:t>Cuyamaca College-Spring 2021</a:t>
            </a:r>
            <a:endParaRPr lang="en-US" sz="2000" b="1" dirty="0">
              <a:solidFill>
                <a:schemeClr val="accent6">
                  <a:lumMod val="50000"/>
                </a:schemeClr>
              </a:solidFill>
            </a:endParaRPr>
          </a:p>
        </p:txBody>
      </p:sp>
    </p:spTree>
    <p:extLst>
      <p:ext uri="{BB962C8B-B14F-4D97-AF65-F5344CB8AC3E}">
        <p14:creationId xmlns:p14="http://schemas.microsoft.com/office/powerpoint/2010/main" val="1076103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What can we do to help?</a:t>
            </a:r>
            <a:br>
              <a:rPr lang="en-US" b="1" dirty="0" smtClean="0">
                <a:solidFill>
                  <a:srgbClr val="0070C0"/>
                </a:solidFill>
              </a:rPr>
            </a:br>
            <a:r>
              <a:rPr lang="en-US" sz="2800" b="1" dirty="0" smtClean="0">
                <a:solidFill>
                  <a:srgbClr val="0070C0"/>
                </a:solidFill>
              </a:rPr>
              <a:t>Based on observations &amp; students’ feedback</a:t>
            </a:r>
            <a:endParaRPr lang="en-US" sz="3600" b="1" dirty="0">
              <a:solidFill>
                <a:srgbClr val="0070C0"/>
              </a:solidFill>
            </a:endParaRPr>
          </a:p>
        </p:txBody>
      </p:sp>
      <p:sp>
        <p:nvSpPr>
          <p:cNvPr id="3" name="Content Placeholder 2"/>
          <p:cNvSpPr>
            <a:spLocks noGrp="1"/>
          </p:cNvSpPr>
          <p:nvPr>
            <p:ph idx="1"/>
          </p:nvPr>
        </p:nvSpPr>
        <p:spPr/>
        <p:txBody>
          <a:bodyPr>
            <a:normAutofit lnSpcReduction="10000"/>
          </a:bodyPr>
          <a:lstStyle/>
          <a:p>
            <a:pPr marL="914400" indent="-914400">
              <a:buAutoNum type="arabicPeriod"/>
            </a:pPr>
            <a:r>
              <a:rPr lang="en-US" dirty="0"/>
              <a:t>Be detailed </a:t>
            </a:r>
            <a:r>
              <a:rPr lang="en-US" dirty="0" smtClean="0"/>
              <a:t>and break things down into steps. </a:t>
            </a:r>
          </a:p>
          <a:p>
            <a:pPr marL="914400" indent="-914400">
              <a:buAutoNum type="arabicPeriod"/>
            </a:pPr>
            <a:r>
              <a:rPr lang="en-US" dirty="0" smtClean="0"/>
              <a:t>Don’t </a:t>
            </a:r>
            <a:r>
              <a:rPr lang="en-US" dirty="0"/>
              <a:t>overwhelm with lots of information (keep it clear and straight </a:t>
            </a:r>
            <a:r>
              <a:rPr lang="en-US" dirty="0" smtClean="0"/>
              <a:t>to the point). </a:t>
            </a:r>
          </a:p>
          <a:p>
            <a:pPr marL="914400" indent="-914400">
              <a:buAutoNum type="arabicPeriod"/>
            </a:pPr>
            <a:r>
              <a:rPr lang="en-US" dirty="0" smtClean="0"/>
              <a:t>Use visuals (in person or in Zoom). </a:t>
            </a:r>
          </a:p>
          <a:p>
            <a:pPr marL="914400" indent="-914400">
              <a:buAutoNum type="arabicPeriod"/>
            </a:pPr>
            <a:r>
              <a:rPr lang="en-US" dirty="0" smtClean="0"/>
              <a:t>Use </a:t>
            </a:r>
            <a:r>
              <a:rPr lang="en-US" dirty="0"/>
              <a:t>bigger font, bold, color or highlight to capture their </a:t>
            </a:r>
            <a:r>
              <a:rPr lang="en-US" dirty="0" smtClean="0"/>
              <a:t>attention.</a:t>
            </a:r>
            <a:endParaRPr lang="en-US" dirty="0"/>
          </a:p>
          <a:p>
            <a:pPr marL="914400" indent="-914400">
              <a:buAutoNum type="arabicPeriod"/>
            </a:pPr>
            <a:r>
              <a:rPr lang="en-US" dirty="0"/>
              <a:t>Use common words when possible (avoid American slang</a:t>
            </a:r>
            <a:r>
              <a:rPr lang="en-US" dirty="0" smtClean="0"/>
              <a:t>).</a:t>
            </a:r>
            <a:endParaRPr lang="en-US" dirty="0"/>
          </a:p>
          <a:p>
            <a:pPr marL="914400" indent="-914400">
              <a:buAutoNum type="arabicPeriod"/>
            </a:pPr>
            <a:r>
              <a:rPr lang="en-US" dirty="0" smtClean="0"/>
              <a:t>Expect </a:t>
            </a:r>
            <a:r>
              <a:rPr lang="en-US" dirty="0"/>
              <a:t>minimal computer </a:t>
            </a:r>
            <a:r>
              <a:rPr lang="en-US" dirty="0" smtClean="0"/>
              <a:t>skills. </a:t>
            </a:r>
            <a:endParaRPr lang="en-US" dirty="0"/>
          </a:p>
          <a:p>
            <a:pPr marL="914400" indent="-914400">
              <a:buAutoNum type="arabicPeriod"/>
            </a:pPr>
            <a:r>
              <a:rPr lang="en-US" dirty="0" smtClean="0"/>
              <a:t>Don’t assume that students who can speak English write it as well and vise versa (Social vs Academic English).</a:t>
            </a:r>
            <a:endParaRPr lang="en-US" dirty="0"/>
          </a:p>
        </p:txBody>
      </p:sp>
      <p:pic>
        <p:nvPicPr>
          <p:cNvPr id="4" name="Picture 2" descr="Image result for 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101" y="0"/>
            <a:ext cx="4153899" cy="257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08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9999"/>
                </a:solidFill>
              </a:rPr>
              <a:t>What can we do to help</a:t>
            </a:r>
            <a:r>
              <a:rPr lang="en-US" b="1" dirty="0" smtClean="0">
                <a:solidFill>
                  <a:srgbClr val="009999"/>
                </a:solidFill>
              </a:rPr>
              <a:t>?</a:t>
            </a:r>
            <a:br>
              <a:rPr lang="en-US" b="1" dirty="0" smtClean="0">
                <a:solidFill>
                  <a:srgbClr val="009999"/>
                </a:solidFill>
              </a:rPr>
            </a:br>
            <a:r>
              <a:rPr lang="en-US" sz="2800" b="1" dirty="0">
                <a:solidFill>
                  <a:srgbClr val="009999"/>
                </a:solidFill>
              </a:rPr>
              <a:t>Based on observations &amp; students’ feedback</a:t>
            </a:r>
          </a:p>
        </p:txBody>
      </p:sp>
      <p:sp>
        <p:nvSpPr>
          <p:cNvPr id="3" name="Content Placeholder 2"/>
          <p:cNvSpPr>
            <a:spLocks noGrp="1"/>
          </p:cNvSpPr>
          <p:nvPr>
            <p:ph idx="1"/>
          </p:nvPr>
        </p:nvSpPr>
        <p:spPr>
          <a:xfrm>
            <a:off x="838200" y="1954233"/>
            <a:ext cx="10515600" cy="4684865"/>
          </a:xfrm>
        </p:spPr>
        <p:txBody>
          <a:bodyPr>
            <a:normAutofit fontScale="77500" lnSpcReduction="20000"/>
          </a:bodyPr>
          <a:lstStyle/>
          <a:p>
            <a:pPr marL="514350" indent="-514350">
              <a:buFont typeface="+mj-lt"/>
              <a:buAutoNum type="arabicPeriod" startAt="8"/>
            </a:pPr>
            <a:r>
              <a:rPr lang="en-US" dirty="0" smtClean="0"/>
              <a:t>Provide students a timeline for processes. </a:t>
            </a:r>
          </a:p>
          <a:p>
            <a:pPr marL="514350" indent="-514350">
              <a:buFont typeface="+mj-lt"/>
              <a:buAutoNum type="arabicPeriod" startAt="8"/>
            </a:pPr>
            <a:r>
              <a:rPr lang="en-US" dirty="0" smtClean="0"/>
              <a:t>Provide translation services.</a:t>
            </a:r>
          </a:p>
          <a:p>
            <a:pPr marL="514350" indent="-514350">
              <a:buFont typeface="+mj-lt"/>
              <a:buAutoNum type="arabicPeriod" startAt="8"/>
            </a:pPr>
            <a:r>
              <a:rPr lang="en-US" dirty="0" smtClean="0"/>
              <a:t>Celebrate their cultural differences. For example, learn few Arabic words like “Hello” and “Thank you”. </a:t>
            </a:r>
          </a:p>
          <a:p>
            <a:pPr marL="0" indent="0">
              <a:buNone/>
            </a:pPr>
            <a:r>
              <a:rPr lang="en-US" b="1" dirty="0" smtClean="0"/>
              <a:t>For classrooms:</a:t>
            </a:r>
          </a:p>
          <a:p>
            <a:pPr marL="514350" indent="-514350">
              <a:buFont typeface="+mj-lt"/>
              <a:buAutoNum type="arabicPeriod"/>
            </a:pPr>
            <a:r>
              <a:rPr lang="en-US" dirty="0" smtClean="0"/>
              <a:t>Provide </a:t>
            </a:r>
            <a:r>
              <a:rPr lang="en-US" dirty="0"/>
              <a:t>Sample answers, Study Guides, Examples, </a:t>
            </a:r>
            <a:r>
              <a:rPr lang="en-US" dirty="0" smtClean="0"/>
              <a:t>Templates.</a:t>
            </a:r>
          </a:p>
          <a:p>
            <a:pPr marL="514350" indent="-514350">
              <a:buFont typeface="+mj-lt"/>
              <a:buAutoNum type="arabicPeriod"/>
            </a:pPr>
            <a:r>
              <a:rPr lang="en-US" dirty="0" smtClean="0"/>
              <a:t>Occasionally</a:t>
            </a:r>
            <a:r>
              <a:rPr lang="en-US" dirty="0"/>
              <a:t>, our content may not be applicable for our </a:t>
            </a:r>
            <a:r>
              <a:rPr lang="en-US" dirty="0" smtClean="0"/>
              <a:t>ME </a:t>
            </a:r>
            <a:r>
              <a:rPr lang="en-US" dirty="0"/>
              <a:t>students</a:t>
            </a:r>
            <a:r>
              <a:rPr lang="en-US" dirty="0" smtClean="0"/>
              <a:t>. </a:t>
            </a:r>
            <a:r>
              <a:rPr lang="en-US" dirty="0"/>
              <a:t>(provide modifications) </a:t>
            </a:r>
            <a:endParaRPr lang="en-US" dirty="0" smtClean="0"/>
          </a:p>
          <a:p>
            <a:pPr marL="514350" indent="-514350">
              <a:buFont typeface="+mj-lt"/>
              <a:buAutoNum type="arabicPeriod" startAt="8"/>
            </a:pPr>
            <a:r>
              <a:rPr lang="en-US" dirty="0" smtClean="0"/>
              <a:t>ME students </a:t>
            </a:r>
            <a:r>
              <a:rPr lang="en-US" dirty="0"/>
              <a:t>appreciate group work and even group presentations. </a:t>
            </a:r>
            <a:endParaRPr lang="en-US" dirty="0" smtClean="0"/>
          </a:p>
          <a:p>
            <a:pPr marL="514350" indent="-514350">
              <a:buFont typeface="+mj-lt"/>
              <a:buAutoNum type="arabicPeriod" startAt="8"/>
            </a:pPr>
            <a:r>
              <a:rPr lang="en-US" dirty="0" smtClean="0"/>
              <a:t>When </a:t>
            </a:r>
            <a:r>
              <a:rPr lang="en-US" dirty="0"/>
              <a:t>using YOUTUBE, find videos with subtitles. </a:t>
            </a:r>
          </a:p>
          <a:p>
            <a:pPr marL="514350" indent="-514350">
              <a:buFont typeface="+mj-lt"/>
              <a:buAutoNum type="arabicPeriod" startAt="8"/>
            </a:pPr>
            <a:r>
              <a:rPr lang="en-US" dirty="0"/>
              <a:t>Provide feedback even </a:t>
            </a:r>
            <a:r>
              <a:rPr lang="en-US" dirty="0" smtClean="0"/>
              <a:t>if using </a:t>
            </a:r>
            <a:r>
              <a:rPr lang="en-US" dirty="0"/>
              <a:t>a Rubric. </a:t>
            </a:r>
          </a:p>
          <a:p>
            <a:pPr marL="514350" indent="-514350">
              <a:buFont typeface="+mj-lt"/>
              <a:buAutoNum type="arabicPeriod" startAt="8"/>
            </a:pPr>
            <a:r>
              <a:rPr lang="en-US" dirty="0"/>
              <a:t>Family and religious values will come up in </a:t>
            </a:r>
            <a:r>
              <a:rPr lang="en-US" dirty="0" smtClean="0"/>
              <a:t>discussions and activities. </a:t>
            </a:r>
          </a:p>
          <a:p>
            <a:pPr marL="514350" indent="-514350">
              <a:buFont typeface="+mj-lt"/>
              <a:buAutoNum type="arabicPeriod" startAt="8"/>
            </a:pPr>
            <a:r>
              <a:rPr lang="en-US" dirty="0"/>
              <a:t>Exams make them very anxious, provide study guide, give </a:t>
            </a:r>
            <a:r>
              <a:rPr lang="en-US" dirty="0" smtClean="0"/>
              <a:t>ideas/hints </a:t>
            </a:r>
            <a:r>
              <a:rPr lang="en-US" dirty="0"/>
              <a:t>on what the questions will be like. They take exams very seriously.  </a:t>
            </a:r>
          </a:p>
          <a:p>
            <a:pPr marL="514350" indent="-514350">
              <a:buFont typeface="+mj-lt"/>
              <a:buAutoNum type="arabicPeriod" startAt="8"/>
            </a:pPr>
            <a:endParaRPr lang="en-US" dirty="0"/>
          </a:p>
          <a:p>
            <a:pPr marL="514350" indent="-514350">
              <a:buFont typeface="+mj-lt"/>
              <a:buAutoNum type="arabicPeriod" startAt="8"/>
            </a:pPr>
            <a:endParaRPr lang="en-US" b="1" dirty="0"/>
          </a:p>
          <a:p>
            <a:pPr marL="514350" indent="-514350">
              <a:buFont typeface="+mj-lt"/>
              <a:buAutoNum type="arabicPeriod" startAt="8"/>
            </a:pPr>
            <a:endParaRPr lang="en-US" dirty="0"/>
          </a:p>
          <a:p>
            <a:endParaRPr lang="en-US" dirty="0"/>
          </a:p>
        </p:txBody>
      </p:sp>
      <p:pic>
        <p:nvPicPr>
          <p:cNvPr id="4" name="Picture 4" descr="Image result for thank you arab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942" y="229041"/>
            <a:ext cx="2607311" cy="20879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121956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chemeClr val="accent2"/>
                </a:solidFill>
              </a:rPr>
              <a:t>Final Thoughts</a:t>
            </a:r>
            <a:endParaRPr lang="en-US" b="1" dirty="0">
              <a:solidFill>
                <a:schemeClr val="accent2"/>
              </a:solidFill>
            </a:endParaRPr>
          </a:p>
        </p:txBody>
      </p:sp>
      <p:sp>
        <p:nvSpPr>
          <p:cNvPr id="3" name="Content Placeholder 2"/>
          <p:cNvSpPr>
            <a:spLocks noGrp="1"/>
          </p:cNvSpPr>
          <p:nvPr>
            <p:ph idx="1"/>
          </p:nvPr>
        </p:nvSpPr>
        <p:spPr>
          <a:xfrm>
            <a:off x="838200" y="1825625"/>
            <a:ext cx="10515600" cy="4785764"/>
          </a:xfrm>
        </p:spPr>
        <p:txBody>
          <a:bodyPr>
            <a:normAutofit fontScale="92500" lnSpcReduction="10000"/>
          </a:bodyPr>
          <a:lstStyle/>
          <a:p>
            <a:r>
              <a:rPr lang="en-US" dirty="0" smtClean="0"/>
              <a:t>The Middle East is very diverse </a:t>
            </a:r>
            <a:r>
              <a:rPr lang="en-US" dirty="0"/>
              <a:t>in terms of </a:t>
            </a:r>
            <a:r>
              <a:rPr lang="en-US" dirty="0" smtClean="0"/>
              <a:t>ethnicities</a:t>
            </a:r>
            <a:r>
              <a:rPr lang="en-US" dirty="0"/>
              <a:t>, religions, </a:t>
            </a:r>
            <a:r>
              <a:rPr lang="en-US" dirty="0" smtClean="0"/>
              <a:t>and languages, appearance, life style, and expectations. </a:t>
            </a:r>
          </a:p>
          <a:p>
            <a:r>
              <a:rPr lang="en-US" dirty="0" smtClean="0"/>
              <a:t>Despite all this diversity, people were able to coexist and create a thriving society.</a:t>
            </a:r>
          </a:p>
          <a:p>
            <a:r>
              <a:rPr lang="en-US" dirty="0" smtClean="0"/>
              <a:t>Even with our immigrant/refugee population, people try to keep those traditions and pass them into the new generations. </a:t>
            </a:r>
          </a:p>
          <a:p>
            <a:r>
              <a:rPr lang="en-US" dirty="0" smtClean="0"/>
              <a:t>Finally, </a:t>
            </a:r>
            <a:r>
              <a:rPr lang="en-US" dirty="0"/>
              <a:t>e</a:t>
            </a:r>
            <a:r>
              <a:rPr lang="en-US" dirty="0" smtClean="0"/>
              <a:t>ach student on our campus has a unique story. </a:t>
            </a:r>
          </a:p>
          <a:p>
            <a:pPr lvl="1"/>
            <a:r>
              <a:rPr lang="en-US" dirty="0" smtClean="0"/>
              <a:t>Our refugee/immigrant population in particular, have witnessed various hardships in the past (Loss of jobs and homes, Changes in government and wars, death, illnesses, kidnapping) and they come here and they experience a new world with a new language, new norms, and way of life. </a:t>
            </a:r>
          </a:p>
          <a:p>
            <a:pPr lvl="1"/>
            <a:r>
              <a:rPr lang="en-US" dirty="0" smtClean="0"/>
              <a:t>Being aware of this will allow us to better serve those students based on our role on campus.  </a:t>
            </a:r>
            <a:endParaRPr lang="en-US" dirty="0"/>
          </a:p>
        </p:txBody>
      </p:sp>
    </p:spTree>
    <p:extLst>
      <p:ext uri="{BB962C8B-B14F-4D97-AF65-F5344CB8AC3E}">
        <p14:creationId xmlns:p14="http://schemas.microsoft.com/office/powerpoint/2010/main" val="77882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050" name="Picture 2" descr="Image result for middle east lo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181" y="437805"/>
            <a:ext cx="11166764" cy="6106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4677295" y="137910"/>
            <a:ext cx="2044931" cy="987080"/>
          </a:xfrm>
          <a:solidFill>
            <a:schemeClr val="bg2"/>
          </a:solidFill>
        </p:spPr>
        <p:txBody>
          <a:bodyPr>
            <a:normAutofit fontScale="90000"/>
          </a:bodyPr>
          <a:lstStyle/>
          <a:p>
            <a:pPr algn="ctr"/>
            <a:r>
              <a:rPr lang="en-US" b="1" dirty="0" smtClean="0"/>
              <a:t>Location </a:t>
            </a:r>
            <a:endParaRPr lang="en-US" b="1" dirty="0"/>
          </a:p>
        </p:txBody>
      </p:sp>
    </p:spTree>
    <p:extLst>
      <p:ext uri="{BB962C8B-B14F-4D97-AF65-F5344CB8AC3E}">
        <p14:creationId xmlns:p14="http://schemas.microsoft.com/office/powerpoint/2010/main" val="2033277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Image result for languages in the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29" y="969818"/>
            <a:ext cx="10698999" cy="56918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136669" y="133004"/>
            <a:ext cx="5774575" cy="1313410"/>
          </a:xfrm>
          <a:solidFill>
            <a:schemeClr val="bg2"/>
          </a:solidFill>
        </p:spPr>
        <p:txBody>
          <a:bodyPr/>
          <a:lstStyle/>
          <a:p>
            <a:pPr algn="ctr"/>
            <a:r>
              <a:rPr lang="en-US" b="1" dirty="0" smtClean="0">
                <a:ln w="0"/>
                <a:effectLst>
                  <a:outerShdw blurRad="38100" dist="19050" dir="2700000" algn="tl" rotWithShape="0">
                    <a:schemeClr val="dk1">
                      <a:alpha val="40000"/>
                    </a:schemeClr>
                  </a:outerShdw>
                </a:effectLst>
              </a:rPr>
              <a:t>Languages and Dialects </a:t>
            </a:r>
            <a:endParaRPr lang="en-US"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7780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1448" y="482138"/>
            <a:ext cx="5629101" cy="1059354"/>
          </a:xfrm>
          <a:solidFill>
            <a:schemeClr val="bg2"/>
          </a:solidFill>
        </p:spPr>
        <p:txBody>
          <a:bodyPr/>
          <a:lstStyle/>
          <a:p>
            <a:pPr algn="ctr"/>
            <a:r>
              <a:rPr lang="en-US" b="1" dirty="0" smtClean="0"/>
              <a:t>Ethnicities and Religions</a:t>
            </a:r>
            <a:endParaRPr lang="en-US" b="1" dirty="0"/>
          </a:p>
        </p:txBody>
      </p:sp>
      <p:sp>
        <p:nvSpPr>
          <p:cNvPr id="3" name="Content Placeholder 2"/>
          <p:cNvSpPr>
            <a:spLocks noGrp="1"/>
          </p:cNvSpPr>
          <p:nvPr>
            <p:ph idx="1"/>
          </p:nvPr>
        </p:nvSpPr>
        <p:spPr>
          <a:xfrm>
            <a:off x="2901141" y="1680038"/>
            <a:ext cx="6389717" cy="4555374"/>
          </a:xfrm>
        </p:spPr>
        <p:txBody>
          <a:bodyPr numCol="1">
            <a:normAutofit/>
          </a:bodyPr>
          <a:lstStyle/>
          <a:p>
            <a:pPr marL="0" indent="0" algn="ctr">
              <a:lnSpc>
                <a:spcPct val="100000"/>
              </a:lnSpc>
              <a:buNone/>
            </a:pPr>
            <a:r>
              <a:rPr lang="en-US" sz="3200" b="1" dirty="0" smtClean="0"/>
              <a:t>Arabs - Armenians - Assyrians Chaldeans</a:t>
            </a:r>
            <a:r>
              <a:rPr lang="en-US" sz="3200" b="1" dirty="0"/>
              <a:t> </a:t>
            </a:r>
            <a:r>
              <a:rPr lang="en-US" sz="3200" dirty="0" smtClean="0"/>
              <a:t>– </a:t>
            </a:r>
            <a:r>
              <a:rPr lang="en-US" sz="3200" b="1" dirty="0" smtClean="0"/>
              <a:t>Kurds</a:t>
            </a:r>
            <a:r>
              <a:rPr lang="en-US" sz="3200" b="1" dirty="0"/>
              <a:t> </a:t>
            </a:r>
            <a:r>
              <a:rPr lang="en-US" sz="3200" b="1" dirty="0" smtClean="0"/>
              <a:t>- </a:t>
            </a:r>
            <a:r>
              <a:rPr lang="en-US" sz="3200" b="1" dirty="0" err="1" smtClean="0"/>
              <a:t>Mandeans</a:t>
            </a:r>
            <a:r>
              <a:rPr lang="en-US" sz="3200" b="1" dirty="0" smtClean="0"/>
              <a:t> - Turkman – </a:t>
            </a:r>
            <a:r>
              <a:rPr lang="en-US" sz="3200" b="1" dirty="0" err="1" smtClean="0"/>
              <a:t>Yazidiz</a:t>
            </a:r>
            <a:r>
              <a:rPr lang="en-US" sz="3200" b="1" dirty="0" smtClean="0"/>
              <a:t> - </a:t>
            </a:r>
            <a:r>
              <a:rPr lang="en-US" sz="3200" dirty="0"/>
              <a:t>Copts – Druze </a:t>
            </a:r>
            <a:endParaRPr lang="en-US" sz="3200" b="1" dirty="0" smtClean="0"/>
          </a:p>
          <a:p>
            <a:pPr marL="0" indent="0" algn="ctr">
              <a:lnSpc>
                <a:spcPct val="100000"/>
              </a:lnSpc>
              <a:buNone/>
            </a:pPr>
            <a:r>
              <a:rPr lang="en-US" sz="3200" dirty="0" smtClean="0"/>
              <a:t>And others minorities</a:t>
            </a:r>
          </a:p>
          <a:p>
            <a:pPr marL="457200" lvl="1" indent="0" algn="ctr">
              <a:lnSpc>
                <a:spcPct val="100000"/>
              </a:lnSpc>
              <a:buNone/>
            </a:pPr>
            <a:endParaRPr lang="en-US" sz="2600" dirty="0"/>
          </a:p>
          <a:p>
            <a:pPr marL="457200" lvl="1" indent="0" algn="ctr">
              <a:lnSpc>
                <a:spcPct val="100000"/>
              </a:lnSpc>
              <a:buNone/>
            </a:pPr>
            <a:endParaRPr lang="en-US" dirty="0"/>
          </a:p>
          <a:p>
            <a:pPr marL="457200" lvl="1" indent="0" algn="ctr">
              <a:buNone/>
            </a:pPr>
            <a:endParaRPr lang="en-US" dirty="0"/>
          </a:p>
        </p:txBody>
      </p:sp>
      <p:pic>
        <p:nvPicPr>
          <p:cNvPr id="1026" name="Picture 2" descr="Image result for درو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788" y="437187"/>
            <a:ext cx="2056131" cy="13209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5" name="Picture 4"/>
          <p:cNvPicPr>
            <a:picLocks noChangeAspect="1"/>
          </p:cNvPicPr>
          <p:nvPr/>
        </p:nvPicPr>
        <p:blipFill>
          <a:blip r:embed="rId3"/>
          <a:stretch>
            <a:fillRect/>
          </a:stretch>
        </p:blipFill>
        <p:spPr>
          <a:xfrm>
            <a:off x="9526789" y="1981993"/>
            <a:ext cx="2016818" cy="1324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4"/>
          <a:stretch>
            <a:fillRect/>
          </a:stretch>
        </p:blipFill>
        <p:spPr>
          <a:xfrm>
            <a:off x="9457115" y="3574473"/>
            <a:ext cx="2125805" cy="14187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5"/>
          <a:stretch>
            <a:fillRect/>
          </a:stretch>
        </p:blipFill>
        <p:spPr>
          <a:xfrm>
            <a:off x="9457115" y="5186217"/>
            <a:ext cx="2125805" cy="14172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6"/>
          <a:stretch>
            <a:fillRect/>
          </a:stretch>
        </p:blipFill>
        <p:spPr>
          <a:xfrm>
            <a:off x="701227" y="5116077"/>
            <a:ext cx="2108919" cy="14873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p:cNvPicPr>
            <a:picLocks noChangeAspect="1"/>
          </p:cNvPicPr>
          <p:nvPr/>
        </p:nvPicPr>
        <p:blipFill>
          <a:blip r:embed="rId7"/>
          <a:stretch>
            <a:fillRect/>
          </a:stretch>
        </p:blipFill>
        <p:spPr>
          <a:xfrm>
            <a:off x="701228" y="3530817"/>
            <a:ext cx="2108919" cy="14059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p:cNvPicPr>
            <a:picLocks noChangeAspect="1"/>
          </p:cNvPicPr>
          <p:nvPr/>
        </p:nvPicPr>
        <p:blipFill>
          <a:blip r:embed="rId8"/>
          <a:stretch>
            <a:fillRect/>
          </a:stretch>
        </p:blipFill>
        <p:spPr>
          <a:xfrm>
            <a:off x="701228" y="1835088"/>
            <a:ext cx="2206778" cy="14711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p:cNvPicPr>
            <a:picLocks noChangeAspect="1"/>
          </p:cNvPicPr>
          <p:nvPr/>
        </p:nvPicPr>
        <p:blipFill>
          <a:blip r:embed="rId9"/>
          <a:stretch>
            <a:fillRect/>
          </a:stretch>
        </p:blipFill>
        <p:spPr>
          <a:xfrm>
            <a:off x="701229" y="443394"/>
            <a:ext cx="2163981" cy="12472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2" name="Picture 4" descr="Image result for middle eastern religi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3557" y="3957725"/>
            <a:ext cx="2038350" cy="159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Rectangle 11"/>
          <p:cNvSpPr/>
          <p:nvPr/>
        </p:nvSpPr>
        <p:spPr>
          <a:xfrm>
            <a:off x="3047998" y="5727627"/>
            <a:ext cx="6096000" cy="954107"/>
          </a:xfrm>
          <a:prstGeom prst="rect">
            <a:avLst/>
          </a:prstGeom>
        </p:spPr>
        <p:txBody>
          <a:bodyPr>
            <a:spAutoFit/>
          </a:bodyPr>
          <a:lstStyle/>
          <a:p>
            <a:pPr algn="ctr"/>
            <a:r>
              <a:rPr lang="en-US" sz="2800" dirty="0"/>
              <a:t>Main religion is </a:t>
            </a:r>
            <a:r>
              <a:rPr lang="en-US" sz="2800" b="1" dirty="0"/>
              <a:t>Islam</a:t>
            </a:r>
            <a:r>
              <a:rPr lang="en-US" sz="2800" dirty="0"/>
              <a:t> followed by </a:t>
            </a:r>
            <a:r>
              <a:rPr lang="en-US" sz="2800" b="1" dirty="0"/>
              <a:t>Christianity</a:t>
            </a:r>
            <a:r>
              <a:rPr lang="en-US" sz="2800" dirty="0"/>
              <a:t>, </a:t>
            </a:r>
            <a:r>
              <a:rPr lang="en-US" sz="2800" b="1" dirty="0"/>
              <a:t>Judaism</a:t>
            </a:r>
            <a:r>
              <a:rPr lang="en-US" sz="2800" dirty="0"/>
              <a:t>, and many other.</a:t>
            </a:r>
          </a:p>
        </p:txBody>
      </p:sp>
    </p:spTree>
    <p:extLst>
      <p:ext uri="{BB962C8B-B14F-4D97-AF65-F5344CB8AC3E}">
        <p14:creationId xmlns:p14="http://schemas.microsoft.com/office/powerpoint/2010/main" val="21348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082" name="Picture 10" descr="Image result for نساء شمال العرا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2" y="1583286"/>
            <a:ext cx="2479061" cy="373024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morrocan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994" y="2062451"/>
            <a:ext cx="3880920" cy="218301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mohamad salah"/>
          <p:cNvPicPr>
            <a:picLocks noChangeAspect="1" noChangeArrowheads="1"/>
          </p:cNvPicPr>
          <p:nvPr/>
        </p:nvPicPr>
        <p:blipFill rotWithShape="1">
          <a:blip r:embed="rId4">
            <a:extLst>
              <a:ext uri="{28A0092B-C50C-407E-A947-70E740481C1C}">
                <a14:useLocalDpi xmlns:a14="http://schemas.microsoft.com/office/drawing/2010/main" val="0"/>
              </a:ext>
            </a:extLst>
          </a:blip>
          <a:srcRect l="17667" r="17375"/>
          <a:stretch/>
        </p:blipFill>
        <p:spPr bwMode="auto">
          <a:xfrm>
            <a:off x="1990594" y="4468107"/>
            <a:ext cx="2566090" cy="23702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rabic m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4230" y="-12058"/>
            <a:ext cx="2526944" cy="16846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orrocoan gir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73" y="-12057"/>
            <a:ext cx="2026295" cy="24149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a:stretch>
            <a:fillRect/>
          </a:stretch>
        </p:blipFill>
        <p:spPr>
          <a:xfrm>
            <a:off x="6030720" y="2020369"/>
            <a:ext cx="2110041" cy="2982191"/>
          </a:xfrm>
          <a:prstGeom prst="rect">
            <a:avLst/>
          </a:prstGeom>
        </p:spPr>
      </p:pic>
      <p:pic>
        <p:nvPicPr>
          <p:cNvPr id="6146" name="Picture 2" descr="Image result for ملكة حمال السودان"/>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08" y="3973894"/>
            <a:ext cx="2379463" cy="288410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لاعب كرة سوداني"/>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883523" y="1973288"/>
            <a:ext cx="3006131" cy="454828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مجدي يعقوب"/>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4876" y="1708007"/>
            <a:ext cx="1932809" cy="273098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queen ran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1479" y="4180509"/>
            <a:ext cx="1744213" cy="265465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جمال التونسيات"/>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77768" y="-12056"/>
            <a:ext cx="2755182" cy="1985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66070" y="1597232"/>
            <a:ext cx="4775377" cy="1076651"/>
          </a:xfrm>
          <a:solidFill>
            <a:schemeClr val="bg2"/>
          </a:solidFill>
        </p:spPr>
        <p:txBody>
          <a:bodyPr/>
          <a:lstStyle/>
          <a:p>
            <a:r>
              <a:rPr lang="en-US" b="1" dirty="0" smtClean="0"/>
              <a:t>Physical Appearance </a:t>
            </a:r>
            <a:endParaRPr lang="en-US" b="1" dirty="0"/>
          </a:p>
        </p:txBody>
      </p:sp>
      <p:pic>
        <p:nvPicPr>
          <p:cNvPr id="10" name="Picture 9"/>
          <p:cNvPicPr>
            <a:picLocks noChangeAspect="1"/>
          </p:cNvPicPr>
          <p:nvPr/>
        </p:nvPicPr>
        <p:blipFill>
          <a:blip r:embed="rId13"/>
          <a:stretch>
            <a:fillRect/>
          </a:stretch>
        </p:blipFill>
        <p:spPr>
          <a:xfrm>
            <a:off x="8083460" y="4708544"/>
            <a:ext cx="2329616" cy="2178756"/>
          </a:xfrm>
          <a:prstGeom prst="rect">
            <a:avLst/>
          </a:prstGeom>
        </p:spPr>
      </p:pic>
      <p:pic>
        <p:nvPicPr>
          <p:cNvPr id="6158" name="Picture 14" descr="Image result for elie saa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9774" y="4710688"/>
            <a:ext cx="2132937" cy="21329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ملكة جمال سوريا"/>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56873" y="4338108"/>
            <a:ext cx="2125581" cy="25055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fghani gir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32955" y="0"/>
            <a:ext cx="3549499" cy="199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urkish chil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620" y="0"/>
            <a:ext cx="1571367" cy="20942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جمال العراق"/>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028851" y="1973288"/>
            <a:ext cx="2153603" cy="2440502"/>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22" descr="Image result for chaldean cloth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9227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78539" y="0"/>
            <a:ext cx="5191297" cy="1325563"/>
          </a:xfrm>
          <a:solidFill>
            <a:schemeClr val="bg2"/>
          </a:solidFill>
        </p:spPr>
        <p:txBody>
          <a:bodyPr/>
          <a:lstStyle/>
          <a:p>
            <a:r>
              <a:rPr lang="en-US" b="1" dirty="0" smtClean="0"/>
              <a:t>City Life vs. </a:t>
            </a:r>
            <a:r>
              <a:rPr lang="en-US" b="1" dirty="0"/>
              <a:t>V</a:t>
            </a:r>
            <a:r>
              <a:rPr lang="en-US" b="1" dirty="0" smtClean="0"/>
              <a:t>illage </a:t>
            </a:r>
            <a:r>
              <a:rPr lang="en-US" b="1" dirty="0"/>
              <a:t>L</a:t>
            </a:r>
            <a:r>
              <a:rPr lang="en-US" b="1" dirty="0" smtClean="0"/>
              <a:t>ife</a:t>
            </a:r>
            <a:endParaRPr lang="en-US" b="1" dirty="0"/>
          </a:p>
        </p:txBody>
      </p:sp>
      <p:pic>
        <p:nvPicPr>
          <p:cNvPr id="7176" name="Picture 8" descr="Image result for baghdad"/>
          <p:cNvPicPr>
            <a:picLocks noChangeAspect="1" noChangeArrowheads="1"/>
          </p:cNvPicPr>
          <p:nvPr/>
        </p:nvPicPr>
        <p:blipFill rotWithShape="1">
          <a:blip r:embed="rId2">
            <a:extLst>
              <a:ext uri="{28A0092B-C50C-407E-A947-70E740481C1C}">
                <a14:useLocalDpi xmlns:a14="http://schemas.microsoft.com/office/drawing/2010/main" val="0"/>
              </a:ext>
            </a:extLst>
          </a:blip>
          <a:srcRect t="6959" b="6899"/>
          <a:stretch/>
        </p:blipFill>
        <p:spPr bwMode="auto">
          <a:xfrm>
            <a:off x="19545" y="1324"/>
            <a:ext cx="3386204" cy="21876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beiruit 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84128"/>
            <a:ext cx="3366861" cy="21738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عقر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1970" y="0"/>
            <a:ext cx="3430030" cy="220143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قرية مص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7922" y="2312290"/>
            <a:ext cx="3430030" cy="225268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القاهر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45" y="2312290"/>
            <a:ext cx="3370200" cy="224584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ضيعة لبنا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1970" y="4684128"/>
            <a:ext cx="3430030" cy="21738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51268" y="1789070"/>
            <a:ext cx="845128" cy="523220"/>
          </a:xfrm>
          <a:prstGeom prst="rect">
            <a:avLst/>
          </a:prstGeom>
          <a:noFill/>
        </p:spPr>
        <p:txBody>
          <a:bodyPr wrap="square" rtlCol="0">
            <a:spAutoFit/>
          </a:bodyPr>
          <a:lstStyle/>
          <a:p>
            <a:r>
              <a:rPr lang="en-US" sz="2800" dirty="0" smtClean="0"/>
              <a:t>Iraq</a:t>
            </a:r>
            <a:endParaRPr lang="en-US" dirty="0"/>
          </a:p>
        </p:txBody>
      </p:sp>
      <p:sp>
        <p:nvSpPr>
          <p:cNvPr id="6" name="TextBox 5"/>
          <p:cNvSpPr txBox="1"/>
          <p:nvPr/>
        </p:nvSpPr>
        <p:spPr>
          <a:xfrm>
            <a:off x="5579225" y="4097773"/>
            <a:ext cx="989214" cy="523220"/>
          </a:xfrm>
          <a:prstGeom prst="rect">
            <a:avLst/>
          </a:prstGeom>
          <a:noFill/>
        </p:spPr>
        <p:txBody>
          <a:bodyPr wrap="square" rtlCol="0">
            <a:spAutoFit/>
          </a:bodyPr>
          <a:lstStyle/>
          <a:p>
            <a:r>
              <a:rPr lang="en-US" sz="2800" dirty="0"/>
              <a:t>E</a:t>
            </a:r>
            <a:r>
              <a:rPr lang="en-US" sz="2800" dirty="0" smtClean="0"/>
              <a:t>gypt</a:t>
            </a:r>
            <a:r>
              <a:rPr lang="en-US" dirty="0" smtClean="0"/>
              <a:t> </a:t>
            </a:r>
            <a:endParaRPr lang="en-US" dirty="0"/>
          </a:p>
        </p:txBody>
      </p:sp>
      <p:sp>
        <p:nvSpPr>
          <p:cNvPr id="7" name="TextBox 6"/>
          <p:cNvSpPr txBox="1"/>
          <p:nvPr/>
        </p:nvSpPr>
        <p:spPr>
          <a:xfrm>
            <a:off x="5331228" y="6318288"/>
            <a:ext cx="1557252" cy="523220"/>
          </a:xfrm>
          <a:prstGeom prst="rect">
            <a:avLst/>
          </a:prstGeom>
          <a:noFill/>
        </p:spPr>
        <p:txBody>
          <a:bodyPr wrap="square" rtlCol="0">
            <a:spAutoFit/>
          </a:bodyPr>
          <a:lstStyle/>
          <a:p>
            <a:r>
              <a:rPr lang="en-US" sz="2800" dirty="0"/>
              <a:t>Lebanon</a:t>
            </a:r>
          </a:p>
        </p:txBody>
      </p:sp>
      <p:sp>
        <p:nvSpPr>
          <p:cNvPr id="8" name="Left Arrow 7"/>
          <p:cNvSpPr/>
          <p:nvPr/>
        </p:nvSpPr>
        <p:spPr>
          <a:xfrm>
            <a:off x="3531291" y="2016190"/>
            <a:ext cx="1906386" cy="192550"/>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3478539" y="6542245"/>
            <a:ext cx="1906386" cy="192550"/>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3531291" y="4359383"/>
            <a:ext cx="1906386" cy="192550"/>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10800000">
            <a:off x="6709987" y="2008887"/>
            <a:ext cx="1906386" cy="192550"/>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rot="10800000">
            <a:off x="6752366" y="6544287"/>
            <a:ext cx="1906386" cy="192550"/>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rot="10800000">
            <a:off x="6709987" y="4359383"/>
            <a:ext cx="1906386" cy="192550"/>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544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037" y="608965"/>
            <a:ext cx="4883022" cy="2062191"/>
          </a:xfrm>
          <a:solidFill>
            <a:schemeClr val="bg2"/>
          </a:solidFill>
        </p:spPr>
        <p:txBody>
          <a:bodyPr>
            <a:normAutofit/>
          </a:bodyPr>
          <a:lstStyle/>
          <a:p>
            <a:r>
              <a:rPr lang="en-US" sz="4000" b="1" dirty="0" smtClean="0"/>
              <a:t>Middle Eastern Family and Gender Roles </a:t>
            </a:r>
            <a:endParaRPr lang="en-US" sz="4000" b="1" dirty="0"/>
          </a:p>
        </p:txBody>
      </p:sp>
      <p:pic>
        <p:nvPicPr>
          <p:cNvPr id="5122" name="Picture 2" descr="Image result for family unit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36" y="3201219"/>
            <a:ext cx="4804757" cy="3427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Image result for family va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3098" y="1712254"/>
            <a:ext cx="2946650" cy="2946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960098" y="1047652"/>
            <a:ext cx="3352649" cy="461665"/>
          </a:xfrm>
          <a:prstGeom prst="rect">
            <a:avLst/>
          </a:prstGeom>
        </p:spPr>
        <p:txBody>
          <a:bodyPr wrap="none">
            <a:spAutoFit/>
          </a:bodyPr>
          <a:lstStyle/>
          <a:p>
            <a:r>
              <a:rPr lang="en-US" sz="2400" b="1" dirty="0"/>
              <a:t>Family- Centered Culture</a:t>
            </a:r>
            <a:endParaRPr lang="en-US" sz="2400" dirty="0"/>
          </a:p>
        </p:txBody>
      </p:sp>
      <p:sp>
        <p:nvSpPr>
          <p:cNvPr id="4" name="Rectangle 3"/>
          <p:cNvSpPr/>
          <p:nvPr/>
        </p:nvSpPr>
        <p:spPr>
          <a:xfrm>
            <a:off x="5371653" y="3423322"/>
            <a:ext cx="2638094" cy="461665"/>
          </a:xfrm>
          <a:prstGeom prst="rect">
            <a:avLst/>
          </a:prstGeom>
        </p:spPr>
        <p:txBody>
          <a:bodyPr wrap="none">
            <a:spAutoFit/>
          </a:bodyPr>
          <a:lstStyle/>
          <a:p>
            <a:r>
              <a:rPr lang="en-US" sz="2400" b="1" dirty="0" smtClean="0"/>
              <a:t>Collectivist Society </a:t>
            </a:r>
            <a:endParaRPr lang="en-US" sz="2400" dirty="0"/>
          </a:p>
        </p:txBody>
      </p:sp>
      <p:pic>
        <p:nvPicPr>
          <p:cNvPr id="9" name="Picture 4" descr="Image result for iraqi wo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3464" y="4813735"/>
            <a:ext cx="3125918" cy="1691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descr="Image result for arabic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2768" y="4813735"/>
            <a:ext cx="2726979" cy="1814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9621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4276" y="365125"/>
            <a:ext cx="10389523" cy="1325563"/>
          </a:xfrm>
        </p:spPr>
        <p:txBody>
          <a:bodyPr/>
          <a:lstStyle/>
          <a:p>
            <a:r>
              <a:rPr lang="en-US" b="1" dirty="0" smtClean="0">
                <a:solidFill>
                  <a:srgbClr val="C00000"/>
                </a:solidFill>
              </a:rPr>
              <a:t>The Concept of Fate </a:t>
            </a:r>
            <a:endParaRPr lang="en-US" b="1" dirty="0">
              <a:solidFill>
                <a:srgbClr val="C00000"/>
              </a:solidFill>
            </a:endParaRPr>
          </a:p>
        </p:txBody>
      </p:sp>
      <p:pic>
        <p:nvPicPr>
          <p:cNvPr id="4098" name="Picture 2" descr="Image result for f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47" y="365125"/>
            <a:ext cx="4496724" cy="1463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55965" y="2499426"/>
            <a:ext cx="6618319" cy="769441"/>
          </a:xfrm>
          <a:prstGeom prst="rect">
            <a:avLst/>
          </a:prstGeom>
        </p:spPr>
        <p:txBody>
          <a:bodyPr wrap="square">
            <a:spAutoFit/>
          </a:bodyPr>
          <a:lstStyle/>
          <a:p>
            <a:r>
              <a:rPr lang="en-US" sz="4400" b="1" dirty="0">
                <a:solidFill>
                  <a:schemeClr val="accent4">
                    <a:lumMod val="75000"/>
                  </a:schemeClr>
                </a:solidFill>
                <a:latin typeface="+mj-lt"/>
                <a:ea typeface="+mj-ea"/>
                <a:cs typeface="+mj-cs"/>
              </a:rPr>
              <a:t>Generosity and Hospitality </a:t>
            </a:r>
          </a:p>
        </p:txBody>
      </p:sp>
      <p:pic>
        <p:nvPicPr>
          <p:cNvPr id="7" name="Picture 4" descr="Image result for ضياف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276" y="1828132"/>
            <a:ext cx="2655595" cy="1695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Image result for الضياف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722" y="3341773"/>
            <a:ext cx="2655595" cy="1706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906500" y="5597236"/>
            <a:ext cx="7051551" cy="769441"/>
          </a:xfrm>
          <a:prstGeom prst="rect">
            <a:avLst/>
          </a:prstGeom>
        </p:spPr>
        <p:txBody>
          <a:bodyPr wrap="square">
            <a:spAutoFit/>
          </a:bodyPr>
          <a:lstStyle/>
          <a:p>
            <a:r>
              <a:rPr lang="en-US" sz="4400" b="1" dirty="0">
                <a:solidFill>
                  <a:schemeClr val="accent1"/>
                </a:solidFill>
                <a:latin typeface="+mj-lt"/>
                <a:ea typeface="+mj-ea"/>
                <a:cs typeface="+mj-cs"/>
              </a:rPr>
              <a:t>Lack of Privacy and Friendships </a:t>
            </a:r>
          </a:p>
        </p:txBody>
      </p:sp>
      <p:pic>
        <p:nvPicPr>
          <p:cNvPr id="10" name="Picture 2" descr="https://cdn.tinybuddha.com/wp-content/uploads/2014/09/Yes-No-Okay-Mayb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7238" y="4674328"/>
            <a:ext cx="2766561" cy="1845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3" y="511394"/>
            <a:ext cx="9159645" cy="770642"/>
          </a:xfrm>
        </p:spPr>
        <p:txBody>
          <a:bodyPr>
            <a:normAutofit/>
          </a:bodyPr>
          <a:lstStyle/>
          <a:p>
            <a:r>
              <a:rPr lang="en-US" sz="3800" b="1" dirty="0" err="1" smtClean="0">
                <a:solidFill>
                  <a:schemeClr val="tx2"/>
                </a:solidFill>
              </a:rPr>
              <a:t>Cuyamaca’s</a:t>
            </a:r>
            <a:r>
              <a:rPr lang="en-US" sz="3800" b="1" dirty="0" smtClean="0">
                <a:solidFill>
                  <a:schemeClr val="tx2"/>
                </a:solidFill>
              </a:rPr>
              <a:t> Middle Eastern Community?  </a:t>
            </a:r>
            <a:endParaRPr lang="en-US" sz="3800" b="1" dirty="0">
              <a:solidFill>
                <a:schemeClr val="tx2"/>
              </a:solidFill>
            </a:endParaRPr>
          </a:p>
        </p:txBody>
      </p:sp>
      <p:sp>
        <p:nvSpPr>
          <p:cNvPr id="3" name="Content Placeholder 2"/>
          <p:cNvSpPr>
            <a:spLocks noGrp="1"/>
          </p:cNvSpPr>
          <p:nvPr>
            <p:ph idx="1"/>
          </p:nvPr>
        </p:nvSpPr>
        <p:spPr>
          <a:xfrm>
            <a:off x="838200" y="1862050"/>
            <a:ext cx="9696796" cy="4995949"/>
          </a:xfrm>
        </p:spPr>
        <p:txBody>
          <a:bodyPr>
            <a:noAutofit/>
          </a:bodyPr>
          <a:lstStyle/>
          <a:p>
            <a:r>
              <a:rPr lang="en-US" sz="2400" dirty="0" smtClean="0"/>
              <a:t>The majority are Chaldean Iraqi refugees. </a:t>
            </a:r>
          </a:p>
          <a:p>
            <a:pPr lvl="1"/>
            <a:r>
              <a:rPr lang="en-US" sz="1800" dirty="0" smtClean="0"/>
              <a:t>Low income.</a:t>
            </a:r>
          </a:p>
          <a:p>
            <a:pPr lvl="1"/>
            <a:r>
              <a:rPr lang="en-US" sz="1800" dirty="0" smtClean="0"/>
              <a:t>Main goal is to learn English.</a:t>
            </a:r>
          </a:p>
          <a:p>
            <a:pPr lvl="1"/>
            <a:r>
              <a:rPr lang="en-US" sz="1800" dirty="0"/>
              <a:t>S</a:t>
            </a:r>
            <a:r>
              <a:rPr lang="en-US" sz="1800" dirty="0" smtClean="0"/>
              <a:t>eek short term degrees and highly interested in career technical programs.</a:t>
            </a:r>
          </a:p>
          <a:p>
            <a:r>
              <a:rPr lang="en-US" sz="2400" dirty="0" smtClean="0"/>
              <a:t>We are serving a variety of age groups.</a:t>
            </a:r>
          </a:p>
          <a:p>
            <a:r>
              <a:rPr lang="en-US" sz="2400" dirty="0" smtClean="0"/>
              <a:t>Due to language and social barriers, those students may experience stress and anxiety.</a:t>
            </a:r>
          </a:p>
          <a:p>
            <a:pPr lvl="1"/>
            <a:r>
              <a:rPr lang="en-US" sz="1800" dirty="0" smtClean="0"/>
              <a:t>Simple things can add to their stress such as sending an email, filling out a form, waiting on their FA award, booking a counseling meeting, etc. </a:t>
            </a:r>
          </a:p>
          <a:p>
            <a:pPr lvl="1"/>
            <a:r>
              <a:rPr lang="en-US" sz="1800" dirty="0" smtClean="0"/>
              <a:t>To cope with stress, they look for staff and faculty that speaks their language,</a:t>
            </a:r>
          </a:p>
          <a:p>
            <a:pPr lvl="1"/>
            <a:r>
              <a:rPr lang="en-US" sz="1800" dirty="0" smtClean="0"/>
              <a:t>Take classes in groups.</a:t>
            </a:r>
          </a:p>
          <a:p>
            <a:pPr lvl="1"/>
            <a:r>
              <a:rPr lang="en-US" sz="1800" dirty="0" smtClean="0"/>
              <a:t>Have created community groups to discuss school related matters and exchange information. </a:t>
            </a:r>
          </a:p>
        </p:txBody>
      </p:sp>
      <p:pic>
        <p:nvPicPr>
          <p:cNvPr id="4" name="Picture 4" descr="Image result for cuyamaca college student serv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3686" y="1070928"/>
            <a:ext cx="3699569" cy="20810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29411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6544</TotalTime>
  <Words>605</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Working with Cuyamaca’s Middle Eastern Students</vt:lpstr>
      <vt:lpstr>Location </vt:lpstr>
      <vt:lpstr>Languages and Dialects </vt:lpstr>
      <vt:lpstr>Ethnicities and Religions</vt:lpstr>
      <vt:lpstr>Physical Appearance </vt:lpstr>
      <vt:lpstr>City Life vs. Village Life</vt:lpstr>
      <vt:lpstr>Middle Eastern Family and Gender Roles </vt:lpstr>
      <vt:lpstr>The Concept of Fate </vt:lpstr>
      <vt:lpstr>Cuyamaca’s Middle Eastern Community?  </vt:lpstr>
      <vt:lpstr>What can we do to help? Based on observations &amp; students’ feedback</vt:lpstr>
      <vt:lpstr>What can we do to help? Based on observations &amp; students’ feedback</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serve ESL students in the Online Classroom</dc:title>
  <dc:creator>Agustin Orozco</dc:creator>
  <cp:lastModifiedBy>Taylor Owen</cp:lastModifiedBy>
  <cp:revision>143</cp:revision>
  <dcterms:created xsi:type="dcterms:W3CDTF">2021-01-25T23:03:29Z</dcterms:created>
  <dcterms:modified xsi:type="dcterms:W3CDTF">2021-02-24T23:28:09Z</dcterms:modified>
</cp:coreProperties>
</file>