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7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5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4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5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5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90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3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83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1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A4531-F0B1-42A5-B968-DFCF10C24E0B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D7717-308D-4D50-974D-8CB943CB1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4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61976"/>
            <a:ext cx="9144000" cy="2387600"/>
          </a:xfrm>
        </p:spPr>
        <p:txBody>
          <a:bodyPr anchor="ctr"/>
          <a:lstStyle/>
          <a:p>
            <a:r>
              <a:rPr lang="en-US" sz="4800" dirty="0" smtClean="0"/>
              <a:t>Student Information System (SIS) </a:t>
            </a:r>
            <a:r>
              <a:rPr lang="en-US" sz="4800" b="1" dirty="0" smtClean="0">
                <a:solidFill>
                  <a:srgbClr val="002060"/>
                </a:solidFill>
              </a:rPr>
              <a:t>Upgrade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68311"/>
            <a:ext cx="9144000" cy="1655762"/>
          </a:xfrm>
        </p:spPr>
        <p:txBody>
          <a:bodyPr/>
          <a:lstStyle/>
          <a:p>
            <a:r>
              <a:rPr lang="en-US" smtClean="0"/>
              <a:t>Cuyamaca </a:t>
            </a:r>
            <a:r>
              <a:rPr lang="en-US" dirty="0" smtClean="0"/>
              <a:t>Academic Senate</a:t>
            </a:r>
          </a:p>
          <a:p>
            <a:r>
              <a:rPr lang="en-US" dirty="0" smtClean="0"/>
              <a:t>February 10, 2022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9865" y="155429"/>
            <a:ext cx="3892903" cy="188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300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I Provide Input?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954"/>
          </a:xfrm>
        </p:spPr>
        <p:txBody>
          <a:bodyPr>
            <a:normAutofit/>
          </a:bodyPr>
          <a:lstStyle/>
          <a:p>
            <a:r>
              <a:rPr lang="en-US" dirty="0" smtClean="0"/>
              <a:t>Form for Faculty and Staff to Complete</a:t>
            </a:r>
          </a:p>
          <a:p>
            <a:pPr lvl="1"/>
            <a:r>
              <a:rPr lang="en-US" dirty="0" smtClean="0"/>
              <a:t>Please report any and all issues</a:t>
            </a:r>
          </a:p>
          <a:p>
            <a:pPr lvl="1"/>
            <a:r>
              <a:rPr lang="en-US" dirty="0" smtClean="0"/>
              <a:t>Issues will be tracked and prioritized</a:t>
            </a:r>
          </a:p>
          <a:p>
            <a:endParaRPr lang="en-US" dirty="0" smtClean="0"/>
          </a:p>
          <a:p>
            <a:r>
              <a:rPr lang="en-US" dirty="0" smtClean="0"/>
              <a:t>Contact Your Academic Senate President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1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954"/>
          </a:xfrm>
        </p:spPr>
        <p:txBody>
          <a:bodyPr>
            <a:normAutofit/>
          </a:bodyPr>
          <a:lstStyle/>
          <a:p>
            <a:r>
              <a:rPr lang="en-US" dirty="0" smtClean="0"/>
              <a:t>Webpage with Project Charter and Project Status</a:t>
            </a:r>
          </a:p>
          <a:p>
            <a:r>
              <a:rPr lang="en-US" dirty="0" smtClean="0"/>
              <a:t>Regular Updates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492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95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Provide detailed List of Functions</a:t>
            </a:r>
          </a:p>
          <a:p>
            <a:pPr lvl="1"/>
            <a:r>
              <a:rPr lang="en-US" dirty="0" smtClean="0"/>
              <a:t>What they look like now</a:t>
            </a:r>
          </a:p>
          <a:p>
            <a:pPr lvl="1"/>
            <a:r>
              <a:rPr lang="en-US" dirty="0" smtClean="0"/>
              <a:t>What they will look like in Self-Service / Experience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Functions/Tasks within Phase I</a:t>
            </a:r>
          </a:p>
          <a:p>
            <a:pPr lvl="1"/>
            <a:r>
              <a:rPr lang="en-US" dirty="0" smtClean="0"/>
              <a:t>Rosters: Faculty have been identified and will begin testing this week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Training and support will be provided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Aggressive Timeline but with your help we can do it!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87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954"/>
          </a:xfrm>
        </p:spPr>
        <p:txBody>
          <a:bodyPr>
            <a:normAutofit/>
          </a:bodyPr>
          <a:lstStyle/>
          <a:p>
            <a:pPr lvl="0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  <p:pic>
        <p:nvPicPr>
          <p:cNvPr id="6" name="Picture 5" descr="What is Facebook Fan Friday? - Ask Leo!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729" y="2310481"/>
            <a:ext cx="3628524" cy="290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874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Improve the Student </a:t>
            </a:r>
            <a:r>
              <a:rPr lang="en-US" dirty="0"/>
              <a:t>Information System (SIS) 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Move </a:t>
            </a:r>
            <a:r>
              <a:rPr lang="en-US" dirty="0"/>
              <a:t>off </a:t>
            </a:r>
            <a:r>
              <a:rPr lang="en-US" dirty="0" err="1" smtClean="0"/>
              <a:t>WebAdvisor</a:t>
            </a:r>
            <a:r>
              <a:rPr lang="en-US" dirty="0" smtClean="0"/>
              <a:t>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Adopt full </a:t>
            </a:r>
            <a:r>
              <a:rPr lang="en-US" dirty="0"/>
              <a:t>functionality of Colleague Self-Service and the Experience P</a:t>
            </a:r>
            <a:r>
              <a:rPr lang="en-US" dirty="0" smtClean="0"/>
              <a:t>ortal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42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Phase I – Part A:  Phase Out </a:t>
            </a:r>
            <a:r>
              <a:rPr lang="en-US" dirty="0" err="1" smtClean="0"/>
              <a:t>WebAdvisor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Phase I – Part B: Fully Implement Self-Service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Phase II: Implement </a:t>
            </a:r>
            <a:r>
              <a:rPr lang="en-US" dirty="0" err="1" smtClean="0"/>
              <a:t>Ellucian</a:t>
            </a:r>
            <a:r>
              <a:rPr lang="en-US" dirty="0" smtClean="0"/>
              <a:t> Experience Portal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Phase III:  System Maintenance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lvl="0"/>
            <a:r>
              <a:rPr lang="en-US" dirty="0"/>
              <a:t>Create a better end user experience for students. </a:t>
            </a:r>
          </a:p>
          <a:p>
            <a:pPr lvl="0"/>
            <a:r>
              <a:rPr lang="en-US" dirty="0"/>
              <a:t>Ensure compliance with applicable regulations.</a:t>
            </a:r>
          </a:p>
          <a:p>
            <a:pPr lvl="0"/>
            <a:r>
              <a:rPr lang="en-US" dirty="0"/>
              <a:t>Provide clear, easy access to information real-time 24/7 for students, faculty and staff.</a:t>
            </a:r>
          </a:p>
          <a:p>
            <a:pPr lvl="0"/>
            <a:r>
              <a:rPr lang="en-US" dirty="0"/>
              <a:t>Maintain sound business processes that enhance services to students and faculty.</a:t>
            </a:r>
          </a:p>
          <a:p>
            <a:pPr lvl="0"/>
            <a:r>
              <a:rPr lang="en-US" dirty="0"/>
              <a:t>Data owners assigned and role permissions / security classes implemented. </a:t>
            </a:r>
          </a:p>
          <a:p>
            <a:pPr lvl="0"/>
            <a:r>
              <a:rPr lang="en-US" dirty="0"/>
              <a:t>Complete all phases of the project as described.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430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Student </a:t>
            </a:r>
            <a:r>
              <a:rPr lang="en-US" dirty="0"/>
              <a:t>and Equity Centered</a:t>
            </a:r>
          </a:p>
          <a:p>
            <a:pPr lvl="0"/>
            <a:r>
              <a:rPr lang="en-US" dirty="0"/>
              <a:t>Adoption of native functionality of the system when possible, with minimal customizations</a:t>
            </a:r>
          </a:p>
          <a:p>
            <a:pPr lvl="0"/>
            <a:r>
              <a:rPr lang="en-US" dirty="0"/>
              <a:t>Full utilization of system functionality from the beginning as possible</a:t>
            </a:r>
          </a:p>
          <a:p>
            <a:pPr lvl="0"/>
            <a:r>
              <a:rPr lang="en-US" dirty="0"/>
              <a:t>College alignment</a:t>
            </a:r>
          </a:p>
          <a:p>
            <a:pPr lvl="0"/>
            <a:r>
              <a:rPr lang="en-US" dirty="0"/>
              <a:t>Data Integrity and Data Governance</a:t>
            </a:r>
          </a:p>
          <a:p>
            <a:pPr lvl="0"/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8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Executive and Management Support</a:t>
            </a:r>
          </a:p>
          <a:p>
            <a:pPr lvl="0"/>
            <a:r>
              <a:rPr lang="en-US" dirty="0"/>
              <a:t>An understanding of the importance of the work; sense of urgency established</a:t>
            </a:r>
          </a:p>
          <a:p>
            <a:pPr lvl="0"/>
            <a:r>
              <a:rPr lang="en-US" dirty="0"/>
              <a:t>Open minded with regards to change in process and structure</a:t>
            </a:r>
          </a:p>
          <a:p>
            <a:pPr lvl="0"/>
            <a:r>
              <a:rPr lang="en-US" dirty="0"/>
              <a:t>Availability of resources when needed to complete the project</a:t>
            </a:r>
          </a:p>
          <a:p>
            <a:r>
              <a:rPr lang="en-US" dirty="0"/>
              <a:t>Communication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45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Target completing Phase I by June 30, 2022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Have Key pieces in place for </a:t>
            </a:r>
            <a:r>
              <a:rPr lang="en-US" smtClean="0"/>
              <a:t>Fall Registration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765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Steering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Vice President of Student Services, Cuyamaca College </a:t>
            </a:r>
          </a:p>
          <a:p>
            <a:r>
              <a:rPr lang="en-US" dirty="0"/>
              <a:t>Vice President of Student Services, Grossmont College </a:t>
            </a:r>
          </a:p>
          <a:p>
            <a:r>
              <a:rPr lang="en-US" dirty="0"/>
              <a:t>Vice President of Academic Affairs, Grossmont</a:t>
            </a:r>
          </a:p>
          <a:p>
            <a:r>
              <a:rPr lang="en-US" dirty="0"/>
              <a:t>Vice President of Instruction, Cuyamaca</a:t>
            </a:r>
          </a:p>
          <a:p>
            <a:r>
              <a:rPr lang="en-US" dirty="0"/>
              <a:t>Associate Vice Chancellor of Educational Support Services (vacant)</a:t>
            </a:r>
          </a:p>
          <a:p>
            <a:r>
              <a:rPr lang="en-US" dirty="0"/>
              <a:t>Associate Vice Chancellor of Technology (interim)</a:t>
            </a:r>
          </a:p>
          <a:p>
            <a:r>
              <a:rPr lang="en-US" dirty="0"/>
              <a:t>Dean of A&amp;R, Grossmont College</a:t>
            </a:r>
          </a:p>
          <a:p>
            <a:r>
              <a:rPr lang="en-US" dirty="0"/>
              <a:t>Director of A&amp;R, Cuyamaca College</a:t>
            </a:r>
          </a:p>
          <a:p>
            <a:r>
              <a:rPr lang="en-US" dirty="0"/>
              <a:t>Supervisor of A&amp;R, Grossmont College</a:t>
            </a:r>
          </a:p>
          <a:p>
            <a:r>
              <a:rPr lang="en-US" dirty="0"/>
              <a:t>Project Manager</a:t>
            </a:r>
          </a:p>
          <a:p>
            <a:r>
              <a:rPr lang="en-US" dirty="0"/>
              <a:t>Project Lead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133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9954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Dean of A&amp;R, Grossmont College</a:t>
            </a:r>
          </a:p>
          <a:p>
            <a:r>
              <a:rPr lang="en-US" dirty="0"/>
              <a:t>Academic Dean, Cuyamaca College</a:t>
            </a:r>
          </a:p>
          <a:p>
            <a:r>
              <a:rPr lang="en-US" dirty="0"/>
              <a:t>Academic Dean, Grossmont College</a:t>
            </a:r>
          </a:p>
          <a:p>
            <a:r>
              <a:rPr lang="en-US" dirty="0"/>
              <a:t>Director of A&amp;R, Cuyamaca College</a:t>
            </a:r>
          </a:p>
          <a:p>
            <a:r>
              <a:rPr lang="en-US" dirty="0"/>
              <a:t>Supervisor of A&amp;R, Grossmont College</a:t>
            </a:r>
          </a:p>
          <a:p>
            <a:r>
              <a:rPr lang="en-US" dirty="0"/>
              <a:t>Academic Senate President, Cuyamaca College</a:t>
            </a:r>
          </a:p>
          <a:p>
            <a:r>
              <a:rPr lang="en-US" dirty="0"/>
              <a:t>Academic Senate President, Grossmont College</a:t>
            </a:r>
          </a:p>
          <a:p>
            <a:r>
              <a:rPr lang="en-US" dirty="0" smtClean="0"/>
              <a:t>Project Manager</a:t>
            </a:r>
          </a:p>
          <a:p>
            <a:r>
              <a:rPr lang="en-US" dirty="0" smtClean="0"/>
              <a:t>Project Lead</a:t>
            </a:r>
          </a:p>
          <a:p>
            <a:r>
              <a:rPr lang="en-US" dirty="0" smtClean="0"/>
              <a:t>Project Lead, Colleague Financial Aid</a:t>
            </a:r>
            <a:endParaRPr lang="en-US" dirty="0"/>
          </a:p>
          <a:p>
            <a:r>
              <a:rPr lang="en-US" dirty="0"/>
              <a:t>SIG Consultant with expertise in the Self-Service Colleague System</a:t>
            </a:r>
          </a:p>
          <a:p>
            <a:r>
              <a:rPr lang="en-US" dirty="0"/>
              <a:t>Information Systems Business Analyst (IT)</a:t>
            </a:r>
          </a:p>
          <a:p>
            <a:r>
              <a:rPr lang="en-US" dirty="0"/>
              <a:t>Programmer Analyst, Senior (IT)</a:t>
            </a:r>
          </a:p>
          <a:p>
            <a:r>
              <a:rPr lang="en-US" dirty="0"/>
              <a:t>Others as </a:t>
            </a:r>
            <a:r>
              <a:rPr lang="en-US" dirty="0" smtClean="0"/>
              <a:t>Needed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645" y="464851"/>
            <a:ext cx="2322178" cy="112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941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513927DEC6548A5F3CB1EC21177FB" ma:contentTypeVersion="14" ma:contentTypeDescription="Create a new document." ma:contentTypeScope="" ma:versionID="bd5ac1d47c72dcfc59fc138606f2642f">
  <xsd:schema xmlns:xsd="http://www.w3.org/2001/XMLSchema" xmlns:xs="http://www.w3.org/2001/XMLSchema" xmlns:p="http://schemas.microsoft.com/office/2006/metadata/properties" xmlns:ns3="804414a0-717f-4693-a9fd-c006892338eb" xmlns:ns4="ff64811d-eb4e-41b9-bacf-afa91a53a4ab" targetNamespace="http://schemas.microsoft.com/office/2006/metadata/properties" ma:root="true" ma:fieldsID="8eab6369ce137750e15dc400b139732c" ns3:_="" ns4:_="">
    <xsd:import namespace="804414a0-717f-4693-a9fd-c006892338eb"/>
    <xsd:import namespace="ff64811d-eb4e-41b9-bacf-afa91a53a4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414a0-717f-4693-a9fd-c00689233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64811d-eb4e-41b9-bacf-afa91a53a4a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937FF1-8A14-4187-9755-C5E30BF75A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5684E7-FA54-49F9-91D5-74BC132C93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4414a0-717f-4693-a9fd-c006892338eb"/>
    <ds:schemaRef ds:uri="ff64811d-eb4e-41b9-bacf-afa91a53a4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543F34-C460-4466-8796-725A74595533}">
  <ds:schemaRefs>
    <ds:schemaRef ds:uri="ff64811d-eb4e-41b9-bacf-afa91a53a4ab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804414a0-717f-4693-a9fd-c006892338eb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473</Words>
  <Application>Microsoft Office PowerPoint</Application>
  <PresentationFormat>Widescreen</PresentationFormat>
  <Paragraphs>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Student Information System (SIS) Upgrade</vt:lpstr>
      <vt:lpstr>Project Overview</vt:lpstr>
      <vt:lpstr>Project Phases</vt:lpstr>
      <vt:lpstr>Project Goals</vt:lpstr>
      <vt:lpstr>Guiding Principles</vt:lpstr>
      <vt:lpstr>Keys to Success</vt:lpstr>
      <vt:lpstr>Timeline</vt:lpstr>
      <vt:lpstr>Steering Committee</vt:lpstr>
      <vt:lpstr>Operational Team</vt:lpstr>
      <vt:lpstr>How Can I Provide Input?</vt:lpstr>
      <vt:lpstr>Communication</vt:lpstr>
      <vt:lpstr>Next Steps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Information System (SIS) Upgrade</dc:title>
  <dc:creator>Kerry Kilber Rebman</dc:creator>
  <cp:lastModifiedBy>Taylor Owen</cp:lastModifiedBy>
  <cp:revision>9</cp:revision>
  <dcterms:created xsi:type="dcterms:W3CDTF">2022-02-01T23:12:44Z</dcterms:created>
  <dcterms:modified xsi:type="dcterms:W3CDTF">2022-02-07T22:46:22Z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0x0101009DD513927DEC6548A5F3CB1EC21177FB</vt:lpwstr>
  </property>
</Properties>
</file>