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ost Grotesk Medium" panose="020B0604020202020204" charset="0"/>
      <p:regular r:id="rId16"/>
    </p:embeddedFont>
    <p:embeddedFont>
      <p:font typeface="Roboto" panose="020B0604020202020204" charset="0"/>
      <p:regular r:id="rId17"/>
      <p:bold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05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420" y="3840956"/>
            <a:ext cx="3935373" cy="5476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27221"/>
            <a:ext cx="70118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Financial Aid Office Update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76161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comprehensive look at our progress, data insights, and strategic path forward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1133951" y="4766786"/>
            <a:ext cx="721625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aid removes barriers so students can enroll, persist, and complete their educational goals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4511635"/>
            <a:ext cx="30480" cy="1190625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2787" y="1833563"/>
            <a:ext cx="7911227" cy="1100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Where We Started: Navigating Transition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02787" y="3275886"/>
            <a:ext cx="3007876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Major System Implementation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6102787" y="3687723"/>
            <a:ext cx="3740825" cy="985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Colleague Financial Aid launched August 2024</a:t>
            </a:r>
            <a:endParaRPr lang="en-US" sz="16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Complete operational overhaul during transition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0280809" y="3275886"/>
            <a:ext cx="2840117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Significant Staffing Turnover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10280809" y="3687723"/>
            <a:ext cx="3740825" cy="164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Aid Advisor resignation</a:t>
            </a:r>
            <a:endParaRPr lang="en-US" sz="16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Aid Assistant resignation</a:t>
            </a:r>
            <a:endParaRPr lang="en-US" sz="16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Existing full-time Advisor vacancy</a:t>
            </a:r>
            <a:endParaRPr lang="en-US" sz="16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Part-time Advisor retirement (Dec 2024)</a:t>
            </a:r>
            <a:endParaRPr lang="en-US" sz="16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Scholarship Specialist vacant 5 years</a:t>
            </a:r>
            <a:endParaRPr lang="en-US" sz="1600" dirty="0"/>
          </a:p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Aid Supervisor retirement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102786" y="5856862"/>
            <a:ext cx="7911227" cy="860703"/>
          </a:xfrm>
          <a:prstGeom prst="roundRect">
            <a:avLst>
              <a:gd name="adj" fmla="val 8594"/>
            </a:avLst>
          </a:prstGeom>
          <a:solidFill>
            <a:srgbClr val="C6E4EB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71" y="6111120"/>
            <a:ext cx="220028" cy="17609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6599755" y="6004618"/>
            <a:ext cx="7162919" cy="469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In-reach was essentially non-existent: no classroom presentations, no financial aid labs for special programs, limited high school partnerships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47242"/>
            <a:ext cx="81020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Building Operational Excellence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09649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improvements across systems, compliance, and staffing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793790" y="3504962"/>
            <a:ext cx="6407944" cy="2977277"/>
          </a:xfrm>
          <a:prstGeom prst="roundRect">
            <a:avLst>
              <a:gd name="adj" fmla="val 320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3739396"/>
            <a:ext cx="3602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System &amp; Compliance Wins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8224" y="4229814"/>
            <a:ext cx="5939076" cy="2017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Colleague Financial Aid successfully launched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Brand-new compliant policies and procedures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Renovated website with student-centered language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Bi-weekly staff meetings established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 of 9 NASFAA certifications completed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504962"/>
            <a:ext cx="6408063" cy="2977277"/>
          </a:xfrm>
          <a:prstGeom prst="roundRect">
            <a:avLst>
              <a:gd name="adj" fmla="val 320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62982" y="3739396"/>
            <a:ext cx="3041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Staffing Transformation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62982" y="4229814"/>
            <a:ext cx="5939195" cy="1859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Hired Scholarship Specialist (5-year vacancy filled)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Created first Financial Aid Technician role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Fully staffed team: Assistant, Assistant Sr., Technician, 4 Advisors, Scholarship Specialist, Supervisor, and Director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560" y="536496"/>
            <a:ext cx="9045416" cy="5843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Measurable Progress: The Numbers Speak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863560" y="1525429"/>
            <a:ext cx="710357" cy="196596"/>
          </a:xfrm>
          <a:prstGeom prst="roundRect">
            <a:avLst>
              <a:gd name="adj" fmla="val 65116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01" y="1574578"/>
            <a:ext cx="98298" cy="982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51965" y="1550003"/>
            <a:ext cx="464612" cy="147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June 2024</a:t>
            </a:r>
            <a:endParaRPr lang="en-US" sz="700" dirty="0"/>
          </a:p>
        </p:txBody>
      </p:sp>
      <p:sp>
        <p:nvSpPr>
          <p:cNvPr id="6" name="Shape 3"/>
          <p:cNvSpPr/>
          <p:nvPr/>
        </p:nvSpPr>
        <p:spPr>
          <a:xfrm>
            <a:off x="1639449" y="1525429"/>
            <a:ext cx="573277" cy="196596"/>
          </a:xfrm>
          <a:prstGeom prst="roundRect">
            <a:avLst>
              <a:gd name="adj" fmla="val 65116"/>
            </a:avLst>
          </a:prstGeom>
          <a:solidFill>
            <a:srgbClr val="FFFFFF">
              <a:alpha val="20000"/>
            </a:srgbClr>
          </a:solidFill>
          <a:ln w="7620">
            <a:solidFill>
              <a:srgbClr val="000000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89" y="1574578"/>
            <a:ext cx="98298" cy="982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27854" y="1550003"/>
            <a:ext cx="327532" cy="147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050"/>
              </a:lnSpc>
              <a:buNone/>
            </a:pPr>
            <a:r>
              <a:rPr lang="en-US" sz="700" dirty="0">
                <a:solidFill>
                  <a:srgbClr val="384653"/>
                </a:solidFill>
                <a:latin typeface="-apple-system, BlinkMacSystemFont, Segoe UI, Roboto, Helvetica Neue, Arial, sans-serif Medium" pitchFamily="34" charset="0"/>
                <a:ea typeface="-apple-system, BlinkMacSystemFont, Segoe UI, Roboto, Helvetica Neue, Arial, sans-serif Medium" pitchFamily="34" charset="-122"/>
                <a:cs typeface="-apple-system, BlinkMacSystemFont, Segoe UI, Roboto, Helvetica Neue, Arial, sans-serif Medium" pitchFamily="34" charset="-120"/>
              </a:rPr>
              <a:t>Current</a:t>
            </a:r>
            <a:endParaRPr lang="en-US" sz="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60" y="1803940"/>
            <a:ext cx="6225540" cy="32110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50825" y="1506141"/>
            <a:ext cx="3183731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Transformative Improvements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7550825" y="1952268"/>
            <a:ext cx="6223397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File turnaround reduced by 10 weeks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 just one year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7550825" y="2346841"/>
            <a:ext cx="6223397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Phone &amp; email response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down from 10 to 3 business days</a:t>
            </a:r>
            <a:endParaRPr lang="en-US" sz="1450" dirty="0"/>
          </a:p>
        </p:txBody>
      </p:sp>
      <p:sp>
        <p:nvSpPr>
          <p:cNvPr id="13" name="Text 8"/>
          <p:cNvSpPr/>
          <p:nvPr/>
        </p:nvSpPr>
        <p:spPr>
          <a:xfrm>
            <a:off x="7550825" y="2741414"/>
            <a:ext cx="6223397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5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Financial Aid Labs:</a:t>
            </a: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491 students (2024) → 577 students (2025)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863560" y="5450681"/>
            <a:ext cx="4172545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$14.4M</a:t>
            </a:r>
            <a:endParaRPr lang="en-US" sz="4850" dirty="0"/>
          </a:p>
        </p:txBody>
      </p:sp>
      <p:sp>
        <p:nvSpPr>
          <p:cNvPr id="15" name="Text 10"/>
          <p:cNvSpPr/>
          <p:nvPr/>
        </p:nvSpPr>
        <p:spPr>
          <a:xfrm>
            <a:off x="1453396" y="6276856"/>
            <a:ext cx="2992755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Pell Disbursement 2023/24</a:t>
            </a:r>
            <a:endParaRPr lang="en-US" sz="1800" dirty="0"/>
          </a:p>
        </p:txBody>
      </p:sp>
      <p:sp>
        <p:nvSpPr>
          <p:cNvPr id="16" name="Text 11"/>
          <p:cNvSpPr/>
          <p:nvPr/>
        </p:nvSpPr>
        <p:spPr>
          <a:xfrm>
            <a:off x="5228749" y="5450681"/>
            <a:ext cx="4172664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$16.2M</a:t>
            </a:r>
            <a:endParaRPr lang="en-US" sz="4850" dirty="0"/>
          </a:p>
        </p:txBody>
      </p:sp>
      <p:sp>
        <p:nvSpPr>
          <p:cNvPr id="17" name="Text 12"/>
          <p:cNvSpPr/>
          <p:nvPr/>
        </p:nvSpPr>
        <p:spPr>
          <a:xfrm>
            <a:off x="5818703" y="6276856"/>
            <a:ext cx="2992755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Pell Disbursement 2024/25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9594056" y="5450681"/>
            <a:ext cx="4172664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$9.8M</a:t>
            </a:r>
            <a:endParaRPr lang="en-US" sz="4850" dirty="0"/>
          </a:p>
        </p:txBody>
      </p:sp>
      <p:sp>
        <p:nvSpPr>
          <p:cNvPr id="19" name="Text 14"/>
          <p:cNvSpPr/>
          <p:nvPr/>
        </p:nvSpPr>
        <p:spPr>
          <a:xfrm>
            <a:off x="10511671" y="6276856"/>
            <a:ext cx="2337435" cy="2920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As of Feb 2026</a:t>
            </a:r>
            <a:endParaRPr lang="en-US" sz="1800" dirty="0"/>
          </a:p>
        </p:txBody>
      </p:sp>
      <p:sp>
        <p:nvSpPr>
          <p:cNvPr id="20" name="Text 15"/>
          <p:cNvSpPr/>
          <p:nvPr/>
        </p:nvSpPr>
        <p:spPr>
          <a:xfrm>
            <a:off x="9594056" y="6661309"/>
            <a:ext cx="4172664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 track to exceed last year</a:t>
            </a:r>
            <a:endParaRPr lang="en-US" sz="1450" dirty="0"/>
          </a:p>
        </p:txBody>
      </p:sp>
      <p:sp>
        <p:nvSpPr>
          <p:cNvPr id="21" name="Text 16"/>
          <p:cNvSpPr/>
          <p:nvPr/>
        </p:nvSpPr>
        <p:spPr>
          <a:xfrm>
            <a:off x="1143953" y="7263884"/>
            <a:ext cx="12622768" cy="255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Nearly $2 million increase in Pell disbursements — faster processing means students can pay rent, buy books, and stay enrolled</a:t>
            </a:r>
            <a:endParaRPr lang="en-US" sz="1450" dirty="0"/>
          </a:p>
        </p:txBody>
      </p:sp>
      <p:sp>
        <p:nvSpPr>
          <p:cNvPr id="22" name="Shape 17"/>
          <p:cNvSpPr/>
          <p:nvPr/>
        </p:nvSpPr>
        <p:spPr>
          <a:xfrm>
            <a:off x="863560" y="7090529"/>
            <a:ext cx="22860" cy="602575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7805" y="670322"/>
            <a:ext cx="7621191" cy="1359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Protecting Students: Return to Title IV Excellence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6247805" y="2342912"/>
            <a:ext cx="7621191" cy="319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cross-campus collaboration prevents unnecessary student debt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6091118" y="2897148"/>
            <a:ext cx="3858578" cy="4662011"/>
          </a:xfrm>
          <a:prstGeom prst="roundRect">
            <a:avLst>
              <a:gd name="adj" fmla="val 4060"/>
            </a:avLst>
          </a:prstGeom>
          <a:solidFill>
            <a:srgbClr val="95CCDA"/>
          </a:solidFill>
          <a:ln/>
        </p:spPr>
      </p:sp>
      <p:sp>
        <p:nvSpPr>
          <p:cNvPr id="6" name="Text 3"/>
          <p:cNvSpPr/>
          <p:nvPr/>
        </p:nvSpPr>
        <p:spPr>
          <a:xfrm>
            <a:off x="6308646" y="3105745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Challenge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308646" y="3654266"/>
            <a:ext cx="3423523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Federal regulations require accurate last dates of academic engagement for withdrawals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308646" y="4800719"/>
            <a:ext cx="3423523" cy="639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Old approach:</a:t>
            </a:r>
            <a:r>
              <a:rPr lang="en-US" sz="17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Default to semester midpoint when date unknown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308646" y="5627608"/>
            <a:ext cx="3423523" cy="639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Result:</a:t>
            </a:r>
            <a:r>
              <a:rPr lang="en-US" sz="17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Students owing $1,000–$2,000+ unnecessarily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0331410" y="3105745"/>
            <a:ext cx="2719507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Our Solution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331410" y="3654266"/>
            <a:ext cx="3545205" cy="1278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Teresa Steward, Financial Aid Technician</a:t>
            </a: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proactively collaborates with faculty to confirm actual engagement dates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10331410" y="5120283"/>
            <a:ext cx="3545205" cy="1104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More accurate reconciliation</a:t>
            </a:r>
            <a:endParaRPr lang="en-US" sz="17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Reduced institutional error</a:t>
            </a:r>
            <a:endParaRPr lang="en-US" sz="17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7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Lower student balances owed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331410" y="6412706"/>
            <a:ext cx="3545205" cy="958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700" dirty="0">
                <a:solidFill>
                  <a:srgbClr val="FFFFFF"/>
                </a:solidFill>
                <a:highlight>
                  <a:srgbClr val="C3643D"/>
                </a:highlight>
                <a:latin typeface="Roboto" pitchFamily="34" charset="0"/>
                <a:ea typeface="Roboto" pitchFamily="34" charset="-122"/>
                <a:cs typeface="Roboto" pitchFamily="34" charset="-120"/>
              </a:rPr>
              <a:t>Faculty responsiveness directly protects students from financial hardship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218" y="620911"/>
            <a:ext cx="5644515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Data-Driven Strategy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90218" y="1775936"/>
            <a:ext cx="13049964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Weekly tracking and collaborative analysis inform every decision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18" y="2366486"/>
            <a:ext cx="2414230" cy="241423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0218" y="5061585"/>
            <a:ext cx="3480673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Weekly Activity Monitoring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0218" y="5549027"/>
            <a:ext cx="4162663" cy="1586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Productivity trends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Turnaround times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Caseload volume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Students served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749" y="2366486"/>
            <a:ext cx="2414349" cy="241434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33749" y="5061704"/>
            <a:ext cx="348126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Equity Analysis Partnership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33749" y="5549146"/>
            <a:ext cx="4162782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Collaboration with Bri Hayes &amp; Katie Cabral tracking: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5233749" y="6359485"/>
            <a:ext cx="4162782" cy="7541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Application completion rates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Aid received by race &amp; ethnicity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2366486"/>
            <a:ext cx="2414349" cy="241434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77400" y="5061704"/>
            <a:ext cx="2950726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Strategic Collaboration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9677400" y="5549146"/>
            <a:ext cx="4162782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Working with VP Dr. Marron to: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9677400" y="6021705"/>
            <a:ext cx="4162782" cy="1586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Reduce institutional error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Improve staff training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Decrease wait times</a:t>
            </a:r>
            <a:endParaRPr lang="en-US" sz="175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 at-risk students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49053" y="890111"/>
            <a:ext cx="7570351" cy="486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Application Completion: The Reality Check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2736652" y="2600206"/>
            <a:ext cx="1912977" cy="3887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3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40%</a:t>
            </a:r>
            <a:endParaRPr lang="en-US" sz="30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744" y="1628180"/>
            <a:ext cx="2333030" cy="233303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21173" y="4106585"/>
            <a:ext cx="1944172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2023/24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949053" y="4413528"/>
            <a:ext cx="3488531" cy="196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FAFSA only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358414" y="2600206"/>
            <a:ext cx="1912977" cy="3887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3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35%</a:t>
            </a:r>
            <a:endParaRPr lang="en-US" sz="30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507" y="1628180"/>
            <a:ext cx="2333030" cy="233303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342936" y="4106585"/>
            <a:ext cx="1944172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2024/25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5570815" y="4413528"/>
            <a:ext cx="3488531" cy="196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Any financial aid application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9980295" y="2600206"/>
            <a:ext cx="1912977" cy="3887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3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60%</a:t>
            </a:r>
            <a:endParaRPr lang="en-US" sz="30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388" y="1628180"/>
            <a:ext cx="2333030" cy="233303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964817" y="4106585"/>
            <a:ext cx="1944172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Peer Institutions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9192578" y="4413528"/>
            <a:ext cx="3488650" cy="196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comparator schools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1949053" y="4770001"/>
            <a:ext cx="1944172" cy="243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Expanded Tracking</a:t>
            </a:r>
            <a:endParaRPr lang="en-US" sz="2000" dirty="0"/>
          </a:p>
        </p:txBody>
      </p:sp>
      <p:sp>
        <p:nvSpPr>
          <p:cNvPr id="16" name="Text 11"/>
          <p:cNvSpPr/>
          <p:nvPr/>
        </p:nvSpPr>
        <p:spPr>
          <a:xfrm>
            <a:off x="1949053" y="5172908"/>
            <a:ext cx="10732175" cy="196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Starting 2024/25, we now track all application types:</a:t>
            </a:r>
            <a:endParaRPr lang="en-US" dirty="0"/>
          </a:p>
        </p:txBody>
      </p:sp>
      <p:sp>
        <p:nvSpPr>
          <p:cNvPr id="17" name="Text 12"/>
          <p:cNvSpPr/>
          <p:nvPr/>
        </p:nvSpPr>
        <p:spPr>
          <a:xfrm>
            <a:off x="1948814" y="5568495"/>
            <a:ext cx="10732175" cy="1017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FAFSA (34% completed)</a:t>
            </a:r>
            <a:endParaRPr lang="en-US" dirty="0"/>
          </a:p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CADAA</a:t>
            </a:r>
            <a:endParaRPr lang="en-US" dirty="0"/>
          </a:p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CCPG</a:t>
            </a:r>
            <a:endParaRPr lang="en-US" dirty="0"/>
          </a:p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Any financial aid application (35% total)</a:t>
            </a:r>
            <a:endParaRPr lang="en-US" dirty="0"/>
          </a:p>
        </p:txBody>
      </p:sp>
      <p:sp>
        <p:nvSpPr>
          <p:cNvPr id="18" name="Shape 13"/>
          <p:cNvSpPr/>
          <p:nvPr/>
        </p:nvSpPr>
        <p:spPr>
          <a:xfrm>
            <a:off x="1949053" y="6507361"/>
            <a:ext cx="10732175" cy="515660"/>
          </a:xfrm>
          <a:prstGeom prst="roundRect">
            <a:avLst>
              <a:gd name="adj" fmla="val 12669"/>
            </a:avLst>
          </a:prstGeom>
          <a:solidFill>
            <a:srgbClr val="C6E4EB"/>
          </a:solidFill>
          <a:ln/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549" y="6665596"/>
            <a:ext cx="194310" cy="15549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2454354" y="6652736"/>
            <a:ext cx="10071378" cy="196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2025/2026 aid year ongoing — current completion remains approximately 35%</a:t>
            </a:r>
            <a:endParaRPr lang="en-US" sz="1400" dirty="0"/>
          </a:p>
        </p:txBody>
      </p:sp>
      <p:sp>
        <p:nvSpPr>
          <p:cNvPr id="21" name="Text 15"/>
          <p:cNvSpPr/>
          <p:nvPr/>
        </p:nvSpPr>
        <p:spPr>
          <a:xfrm>
            <a:off x="1949053" y="7142917"/>
            <a:ext cx="10732175" cy="1965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400" b="1" dirty="0">
                <a:solidFill>
                  <a:srgbClr val="C3643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have significant work to do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735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3278" y="403265"/>
            <a:ext cx="8117443" cy="916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Our Institutional Commitment: 50% by 2027/28</a:t>
            </a:r>
            <a:endParaRPr lang="en-US" sz="2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58" y="1264622"/>
            <a:ext cx="7837884" cy="53324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85952" y="5464142"/>
            <a:ext cx="1620068" cy="30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Baseline 35%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7" name="Text 2"/>
          <p:cNvSpPr/>
          <p:nvPr/>
        </p:nvSpPr>
        <p:spPr>
          <a:xfrm>
            <a:off x="2806597" y="4959882"/>
            <a:ext cx="1620068" cy="30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Year 1: 40%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ext 3"/>
          <p:cNvSpPr/>
          <p:nvPr/>
        </p:nvSpPr>
        <p:spPr>
          <a:xfrm>
            <a:off x="4716346" y="4455623"/>
            <a:ext cx="1620068" cy="30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Year 2: 45%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1" name="Text 4"/>
          <p:cNvSpPr/>
          <p:nvPr/>
        </p:nvSpPr>
        <p:spPr>
          <a:xfrm>
            <a:off x="6615198" y="3951363"/>
            <a:ext cx="1620067" cy="301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chemeClr val="bg1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Year 3: 50%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3" name="Text 5"/>
          <p:cNvSpPr/>
          <p:nvPr/>
        </p:nvSpPr>
        <p:spPr>
          <a:xfrm>
            <a:off x="373499" y="6675706"/>
            <a:ext cx="8117443" cy="181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Annual 5% increase over three academic years, starting from our 35% baseline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415350" y="7024932"/>
            <a:ext cx="10690741" cy="479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is an equity commitment. When students don't apply, they don't access Pell Grants, state grants, </a:t>
            </a:r>
          </a:p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 fee waivers.</a:t>
            </a:r>
            <a:endParaRPr lang="en-US" sz="1600" dirty="0"/>
          </a:p>
        </p:txBody>
      </p:sp>
      <p:sp>
        <p:nvSpPr>
          <p:cNvPr id="15" name="Shape 7"/>
          <p:cNvSpPr/>
          <p:nvPr/>
        </p:nvSpPr>
        <p:spPr>
          <a:xfrm>
            <a:off x="383857" y="6944795"/>
            <a:ext cx="15240" cy="394216"/>
          </a:xfrm>
          <a:prstGeom prst="rect">
            <a:avLst/>
          </a:prstGeom>
          <a:solidFill>
            <a:srgbClr val="95CCDA"/>
          </a:solidFill>
          <a:ln/>
        </p:spPr>
      </p:sp>
      <p:sp>
        <p:nvSpPr>
          <p:cNvPr id="16" name="Text 8"/>
          <p:cNvSpPr/>
          <p:nvPr/>
        </p:nvSpPr>
        <p:spPr>
          <a:xfrm>
            <a:off x="2556476" y="7621785"/>
            <a:ext cx="8117443" cy="181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dirty="0">
                <a:solidFill>
                  <a:srgbClr val="384653"/>
                </a:solidFill>
                <a:highlight>
                  <a:srgbClr val="95CCDA"/>
                </a:highlight>
                <a:latin typeface="Roboto" pitchFamily="34" charset="0"/>
                <a:ea typeface="Roboto" pitchFamily="34" charset="-122"/>
                <a:cs typeface="Roboto" pitchFamily="34" charset="-120"/>
              </a:rPr>
              <a:t>This is where we need partnership with you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5187" y="409278"/>
            <a:ext cx="5915025" cy="427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6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Faculty Partnership: The Path Forward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545187" y="1058883"/>
            <a:ext cx="9437846" cy="164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Building on scholarship presentation success to expand financial aid access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87" y="1564064"/>
            <a:ext cx="6017776" cy="335875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61252" y="1589305"/>
            <a:ext cx="3297198" cy="221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Proven Success Model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126962" y="2022455"/>
            <a:ext cx="4600217" cy="444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Scholarship classroom visits → </a:t>
            </a:r>
            <a:r>
              <a:rPr lang="en-US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record applications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7126962" y="2542845"/>
            <a:ext cx="5320308" cy="542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600" i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Growth happened because you opened your classrooms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161252" y="2826068"/>
            <a:ext cx="4394120" cy="427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Expanding to Financial Aid Presentations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7126963" y="3207542"/>
            <a:ext cx="3572460" cy="155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FAFSA, CADAA, CCPG </a:t>
            </a:r>
            <a:r>
              <a:rPr lang="en-US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awareness</a:t>
            </a:r>
          </a:p>
          <a:p>
            <a:pPr algn="l">
              <a:lnSpc>
                <a:spcPts val="1250"/>
              </a:lnSpc>
              <a:buSzPct val="100000"/>
            </a:pPr>
            <a:endParaRPr lang="en-US" dirty="0"/>
          </a:p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Application </a:t>
            </a:r>
            <a:r>
              <a:rPr lang="en-US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walkthroughs</a:t>
            </a:r>
          </a:p>
          <a:p>
            <a:pPr algn="l">
              <a:lnSpc>
                <a:spcPts val="1250"/>
              </a:lnSpc>
              <a:buSzPct val="100000"/>
            </a:pPr>
            <a:endParaRPr lang="en-US" dirty="0"/>
          </a:p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Address </a:t>
            </a:r>
            <a:r>
              <a:rPr lang="en-US" dirty="0" smtClean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misconceptions</a:t>
            </a:r>
          </a:p>
          <a:p>
            <a:pPr algn="l">
              <a:lnSpc>
                <a:spcPts val="1250"/>
              </a:lnSpc>
              <a:buSzPct val="100000"/>
            </a:pPr>
            <a:endParaRPr lang="en-US" dirty="0"/>
          </a:p>
          <a:p>
            <a:pPr marL="342900" indent="-342900" algn="l">
              <a:lnSpc>
                <a:spcPts val="1250"/>
              </a:lnSpc>
              <a:buSzPct val="100000"/>
              <a:buChar char="•"/>
            </a:pPr>
            <a:r>
              <a:rPr lang="en-US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20-minute classroom visits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2596277" y="6008132"/>
            <a:ext cx="9437846" cy="15240"/>
          </a:xfrm>
          <a:prstGeom prst="roundRect">
            <a:avLst>
              <a:gd name="adj" fmla="val 376955"/>
            </a:avLst>
          </a:prstGeom>
          <a:solidFill>
            <a:srgbClr val="BFD3D8"/>
          </a:solidFill>
          <a:ln/>
        </p:spPr>
      </p:sp>
      <p:sp>
        <p:nvSpPr>
          <p:cNvPr id="11" name="Shape 8"/>
          <p:cNvSpPr/>
          <p:nvPr/>
        </p:nvSpPr>
        <p:spPr>
          <a:xfrm>
            <a:off x="4922282" y="5597843"/>
            <a:ext cx="15240" cy="410289"/>
          </a:xfrm>
          <a:prstGeom prst="roundRect">
            <a:avLst>
              <a:gd name="adj" fmla="val 376955"/>
            </a:avLst>
          </a:prstGeom>
          <a:solidFill>
            <a:srgbClr val="BFD3D8"/>
          </a:solidFill>
          <a:ln/>
        </p:spPr>
      </p:sp>
      <p:sp>
        <p:nvSpPr>
          <p:cNvPr id="12" name="Shape 9"/>
          <p:cNvSpPr/>
          <p:nvPr/>
        </p:nvSpPr>
        <p:spPr>
          <a:xfrm>
            <a:off x="4776073" y="5854303"/>
            <a:ext cx="307658" cy="307658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827330" y="5879902"/>
            <a:ext cx="205145" cy="256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4075033" y="5033486"/>
            <a:ext cx="1709737" cy="213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Spring 2026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2732961" y="5296614"/>
            <a:ext cx="4394002" cy="164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2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 framework and resources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307461" y="6008132"/>
            <a:ext cx="15240" cy="410289"/>
          </a:xfrm>
          <a:prstGeom prst="roundRect">
            <a:avLst>
              <a:gd name="adj" fmla="val 376955"/>
            </a:avLst>
          </a:prstGeom>
          <a:solidFill>
            <a:srgbClr val="BFD3D8"/>
          </a:solidFill>
          <a:ln/>
        </p:spPr>
      </p:sp>
      <p:sp>
        <p:nvSpPr>
          <p:cNvPr id="17" name="Shape 14"/>
          <p:cNvSpPr/>
          <p:nvPr/>
        </p:nvSpPr>
        <p:spPr>
          <a:xfrm>
            <a:off x="7161252" y="5854303"/>
            <a:ext cx="307658" cy="307658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2509" y="5879902"/>
            <a:ext cx="205145" cy="256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460212" y="6555224"/>
            <a:ext cx="1709737" cy="213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650"/>
              </a:lnSpc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Summer 2026</a:t>
            </a:r>
          </a:p>
        </p:txBody>
      </p:sp>
      <p:sp>
        <p:nvSpPr>
          <p:cNvPr id="20" name="Text 17"/>
          <p:cNvSpPr/>
          <p:nvPr/>
        </p:nvSpPr>
        <p:spPr>
          <a:xfrm>
            <a:off x="5118140" y="6818352"/>
            <a:ext cx="4394002" cy="164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12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 Federal Work-Study students</a:t>
            </a:r>
          </a:p>
        </p:txBody>
      </p:sp>
      <p:sp>
        <p:nvSpPr>
          <p:cNvPr id="21" name="Shape 18"/>
          <p:cNvSpPr/>
          <p:nvPr/>
        </p:nvSpPr>
        <p:spPr>
          <a:xfrm>
            <a:off x="9692759" y="5597843"/>
            <a:ext cx="15240" cy="410289"/>
          </a:xfrm>
          <a:prstGeom prst="roundRect">
            <a:avLst>
              <a:gd name="adj" fmla="val 376955"/>
            </a:avLst>
          </a:prstGeom>
          <a:solidFill>
            <a:srgbClr val="BFD3D8"/>
          </a:solidFill>
          <a:ln/>
        </p:spPr>
      </p:sp>
      <p:sp>
        <p:nvSpPr>
          <p:cNvPr id="22" name="Shape 19"/>
          <p:cNvSpPr/>
          <p:nvPr/>
        </p:nvSpPr>
        <p:spPr>
          <a:xfrm>
            <a:off x="9546550" y="5854303"/>
            <a:ext cx="307658" cy="307658"/>
          </a:xfrm>
          <a:prstGeom prst="roundRect">
            <a:avLst>
              <a:gd name="adj" fmla="val 1867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9597807" y="5879902"/>
            <a:ext cx="205145" cy="256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8845510" y="5033486"/>
            <a:ext cx="1709737" cy="213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Fall</a:t>
            </a:r>
            <a:r>
              <a:rPr lang="en-US" sz="13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</a:t>
            </a:r>
            <a:r>
              <a:rPr lang="en-US" sz="20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2026</a:t>
            </a:r>
          </a:p>
        </p:txBody>
      </p:sp>
      <p:sp>
        <p:nvSpPr>
          <p:cNvPr id="25" name="Text 22"/>
          <p:cNvSpPr/>
          <p:nvPr/>
        </p:nvSpPr>
        <p:spPr>
          <a:xfrm>
            <a:off x="7503319" y="5296614"/>
            <a:ext cx="4394121" cy="164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250"/>
              </a:lnSpc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Full implementation launch</a:t>
            </a:r>
          </a:p>
        </p:txBody>
      </p:sp>
      <p:sp>
        <p:nvSpPr>
          <p:cNvPr id="26" name="Text 23"/>
          <p:cNvSpPr/>
          <p:nvPr/>
        </p:nvSpPr>
        <p:spPr>
          <a:xfrm>
            <a:off x="2596277" y="7075527"/>
            <a:ext cx="9437846" cy="164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FWS Student Ambassadors will:</a:t>
            </a: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Raise awareness, provide hands-on support, target special programs with equity gaps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2801422" y="7425452"/>
            <a:ext cx="9232702" cy="164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35% to 60%: That growth will happen through partnership. Thank you for being part of this work.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2596277" y="7332702"/>
            <a:ext cx="15240" cy="349925"/>
          </a:xfrm>
          <a:prstGeom prst="rect">
            <a:avLst/>
          </a:prstGeom>
          <a:solidFill>
            <a:srgbClr val="95CCDA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687</Words>
  <Application>Microsoft Office PowerPoint</Application>
  <PresentationFormat>Custom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Host Grotesk Medium</vt:lpstr>
      <vt:lpstr>Arial</vt:lpstr>
      <vt:lpstr>-apple-system, BlinkMacSystemFont, Segoe UI, Roboto, Helvetica Neue, Arial, sans-serif Medium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Rachel Andersen</dc:creator>
  <cp:lastModifiedBy>Rachel Andersen</cp:lastModifiedBy>
  <cp:revision>5</cp:revision>
  <dcterms:created xsi:type="dcterms:W3CDTF">2026-02-24T00:45:57Z</dcterms:created>
  <dcterms:modified xsi:type="dcterms:W3CDTF">2026-02-24T01:08:48Z</dcterms:modified>
</cp:coreProperties>
</file>