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99" r:id="rId4"/>
    <p:sldId id="300" r:id="rId5"/>
    <p:sldId id="301" r:id="rId6"/>
    <p:sldId id="263" r:id="rId7"/>
    <p:sldId id="264" r:id="rId8"/>
    <p:sldId id="265" r:id="rId9"/>
    <p:sldId id="266" r:id="rId10"/>
    <p:sldId id="302" r:id="rId11"/>
    <p:sldId id="270" r:id="rId12"/>
    <p:sldId id="271" r:id="rId13"/>
    <p:sldId id="272" r:id="rId14"/>
    <p:sldId id="273" r:id="rId15"/>
    <p:sldId id="274" r:id="rId16"/>
    <p:sldId id="275" r:id="rId17"/>
    <p:sldId id="276" r:id="rId18"/>
    <p:sldId id="277" r:id="rId19"/>
    <p:sldId id="278" r:id="rId20"/>
    <p:sldId id="282" r:id="rId21"/>
    <p:sldId id="283" r:id="rId22"/>
    <p:sldId id="284" r:id="rId23"/>
    <p:sldId id="285" r:id="rId24"/>
    <p:sldId id="286" r:id="rId25"/>
    <p:sldId id="288" r:id="rId26"/>
    <p:sldId id="290" r:id="rId27"/>
    <p:sldId id="292" r:id="rId28"/>
    <p:sldId id="294" r:id="rId29"/>
    <p:sldId id="295" r:id="rId30"/>
    <p:sldId id="291" r:id="rId31"/>
    <p:sldId id="296" r:id="rId32"/>
    <p:sldId id="297" r:id="rId33"/>
    <p:sldId id="303" r:id="rId34"/>
    <p:sldId id="298" r:id="rId35"/>
  </p:sldIdLst>
  <p:sldSz cx="9144000" cy="5143500" type="screen16x9"/>
  <p:notesSz cx="6858000" cy="9144000"/>
  <p:embeddedFontLst>
    <p:embeddedFont>
      <p:font typeface="Georgia" panose="02040502050405020303" pitchFamily="18" charset="0"/>
      <p:regular r:id="rId37"/>
      <p:bold r:id="rId38"/>
      <p:italic r:id="rId39"/>
      <p:boldItalic r:id="rId40"/>
    </p:embeddedFont>
    <p:embeddedFont>
      <p:font typeface="Bree Serif" panose="020B0604020202020204" charset="0"/>
      <p:regular r:id="rId41"/>
    </p:embeddedFont>
    <p:embeddedFont>
      <p:font typeface="Average" panose="020B0604020202020204" charset="0"/>
      <p:regular r:id="rId42"/>
    </p:embeddedFont>
    <p:embeddedFont>
      <p:font typeface="Century Gothic" panose="020B050202020202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Wingdings 2" panose="05020102010507070707" pitchFamily="18" charset="2"/>
      <p:regular r:id="rId51"/>
    </p:embeddedFont>
    <p:embeddedFont>
      <p:font typeface="Impact" panose="020B0806030902050204" pitchFamily="3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35"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86996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36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576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684597a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684597a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best order to complete this area is listed in the bullet points.</a:t>
            </a:r>
            <a:endParaRPr/>
          </a:p>
        </p:txBody>
      </p:sp>
    </p:spTree>
    <p:extLst>
      <p:ext uri="{BB962C8B-B14F-4D97-AF65-F5344CB8AC3E}">
        <p14:creationId xmlns:p14="http://schemas.microsoft.com/office/powerpoint/2010/main" val="46755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3013f294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3013f294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35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684597a7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684597a7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In this tile you will add all colleges attended and for each entry the degree awarded or in progress, type of term system, and dates of attendance. Include international post-secondary institutions and U.S. institutions you attended that are not regionally accredited.</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If you are not obtaining an ADT, select “no” for degree awarded/in progress</a:t>
            </a:r>
            <a:endParaRPr sz="1400">
              <a:solidFill>
                <a:schemeClr val="dk1"/>
              </a:solidFill>
            </a:endParaRPr>
          </a:p>
        </p:txBody>
      </p:sp>
    </p:spTree>
    <p:extLst>
      <p:ext uri="{BB962C8B-B14F-4D97-AF65-F5344CB8AC3E}">
        <p14:creationId xmlns:p14="http://schemas.microsoft.com/office/powerpoint/2010/main" val="3622277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84597a7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684597a7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Undergraduate degree applicants are required to enter all college coursework based on transcript information as it appears on the transcript. Transcript entry for foreign institutions is not required. In the Transcript Entry tile select Start to begin course entry for a college.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Expanded reference file of transferable courses from ASSIST--ASSIST data is from 2016-17; newer courses will have to be manually entered.</a:t>
            </a:r>
            <a:endParaRPr/>
          </a:p>
        </p:txBody>
      </p:sp>
    </p:spTree>
    <p:extLst>
      <p:ext uri="{BB962C8B-B14F-4D97-AF65-F5344CB8AC3E}">
        <p14:creationId xmlns:p14="http://schemas.microsoft.com/office/powerpoint/2010/main" val="429261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5bc6b2b1b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5bc6b2b1b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Subject does not really matter for SDSU--Really none of the transcript entry sections matter, but are required. Just have student’s choose what makes the most sense. Supplemental App will ask for details. </a:t>
            </a:r>
            <a:endParaRPr/>
          </a:p>
        </p:txBody>
      </p:sp>
    </p:spTree>
    <p:extLst>
      <p:ext uri="{BB962C8B-B14F-4D97-AF65-F5344CB8AC3E}">
        <p14:creationId xmlns:p14="http://schemas.microsoft.com/office/powerpoint/2010/main" val="2429335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098b207a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098b207a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161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84597a7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684597a7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courses should be marked repeated only if repeated at the same institution. If you took a course at one institution and later repeated it at another institution, it should not be marked repeated. Withdrawn courses and courses taken multiple times for new credit (such as physical education courses) are also not considered repeated.</a:t>
            </a:r>
            <a:endParaRPr/>
          </a:p>
          <a:p>
            <a:pPr marL="0" lvl="0" indent="0" algn="l" rtl="0">
              <a:spcBef>
                <a:spcPts val="0"/>
              </a:spcBef>
              <a:spcAft>
                <a:spcPts val="0"/>
              </a:spcAft>
              <a:buNone/>
            </a:pPr>
            <a:endParaRPr/>
          </a:p>
          <a:p>
            <a:pPr marL="0" lvl="0" indent="0" algn="l" rtl="0">
              <a:spcBef>
                <a:spcPts val="0"/>
              </a:spcBef>
              <a:spcAft>
                <a:spcPts val="0"/>
              </a:spcAft>
              <a:buNone/>
            </a:pPr>
            <a:r>
              <a:rPr lang="en"/>
              <a:t>Repeat coursework example: CHEM 10 was repeated for a higher grade. Both attempts are listed but the attempt with the replaced grade was entered with RP.</a:t>
            </a:r>
            <a:endParaRPr/>
          </a:p>
        </p:txBody>
      </p:sp>
    </p:spTree>
    <p:extLst>
      <p:ext uri="{BB962C8B-B14F-4D97-AF65-F5344CB8AC3E}">
        <p14:creationId xmlns:p14="http://schemas.microsoft.com/office/powerpoint/2010/main" val="224812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684597a7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684597a7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Calibri"/>
                <a:ea typeface="Calibri"/>
                <a:cs typeface="Calibri"/>
                <a:sym typeface="Calibri"/>
              </a:rPr>
              <a:t>Enter AP scores using the proper subject of “Test Credit-No Subject”, will allow the grade to not be counted in the transferable GPA. List passing AP scores as CR. This information is also in the Instruction and FAQs within the application.</a:t>
            </a:r>
            <a:r>
              <a:rPr lang="en">
                <a:solidFill>
                  <a:srgbClr val="1F497D"/>
                </a:solidFill>
                <a:latin typeface="Calibri"/>
                <a:ea typeface="Calibri"/>
                <a:cs typeface="Calibri"/>
                <a:sym typeface="Calibri"/>
              </a:rPr>
              <a:t> --</a:t>
            </a:r>
            <a:r>
              <a:rPr lang="en" b="1" i="1">
                <a:solidFill>
                  <a:schemeClr val="dk1"/>
                </a:solidFill>
                <a:latin typeface="Calibri"/>
                <a:ea typeface="Calibri"/>
                <a:cs typeface="Calibri"/>
                <a:sym typeface="Calibri"/>
              </a:rPr>
              <a:t>April Grommo, Ed.D.</a:t>
            </a:r>
            <a:endParaRPr b="1" i="1">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Director of Enrollment Management Services; California State University Office of the Chancellor</a:t>
            </a:r>
            <a:endParaRPr>
              <a:solidFill>
                <a:srgbClr val="1F497D"/>
              </a:solidFill>
              <a:latin typeface="Calibri"/>
              <a:ea typeface="Calibri"/>
              <a:cs typeface="Calibri"/>
              <a:sym typeface="Calibri"/>
            </a:endParaRPr>
          </a:p>
        </p:txBody>
      </p:sp>
    </p:spTree>
    <p:extLst>
      <p:ext uri="{BB962C8B-B14F-4D97-AF65-F5344CB8AC3E}">
        <p14:creationId xmlns:p14="http://schemas.microsoft.com/office/powerpoint/2010/main" val="241181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3013f294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3013f294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19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f681cb4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f681cb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CSU Counselor Conference in Pasadena at the end of this month. April from the Chancellors’s Office will be there again presenting on Cal State Apply updates, and really will be the expert in all things Cal State Apply. I’m happy to write down an questions that I don’t have an answer for to bring to the conference. Or if you know someone who is attending the conference, please have them bring your questions to April.</a:t>
            </a:r>
            <a:endParaRPr/>
          </a:p>
          <a:p>
            <a:pPr marL="0" lvl="0" indent="0" algn="l" rtl="0">
              <a:spcBef>
                <a:spcPts val="0"/>
              </a:spcBef>
              <a:spcAft>
                <a:spcPts val="0"/>
              </a:spcAft>
              <a:buNone/>
            </a:pPr>
            <a:r>
              <a:rPr lang="en"/>
              <a:t>We also are hosting a small info summit at SDSU for some of our region x counselors who can’t make it to Pasadena. It’s limited at this time to 3 counselors per campus and we’re hoping to have one rep from Transfer, general counseling, and EOPS there. I know Melanie reserved a spot but we do have space for 2 more reps from City. </a:t>
            </a:r>
            <a:endParaRPr/>
          </a:p>
        </p:txBody>
      </p:sp>
    </p:spTree>
    <p:extLst>
      <p:ext uri="{BB962C8B-B14F-4D97-AF65-F5344CB8AC3E}">
        <p14:creationId xmlns:p14="http://schemas.microsoft.com/office/powerpoint/2010/main" val="2712318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684597a7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684597a7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courses may auto-populate based on information listed in Transcript Entry.  For those that don’t, you’ll have to select from the drop-down menu which course you inputted fulfills the General Ed categories.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The dropdown selection of courses includes course titles for all courses with letter grades of C or higher. Select course that meets the GE subject category. Use ASSIST.org/TAP or GE category notations on transcript for help matching California community college courses.</a:t>
            </a:r>
            <a:endParaRPr/>
          </a:p>
          <a:p>
            <a:pPr marL="0" lvl="0" indent="0" algn="l" rtl="0">
              <a:spcBef>
                <a:spcPts val="0"/>
              </a:spcBef>
              <a:spcAft>
                <a:spcPts val="0"/>
              </a:spcAft>
              <a:buNone/>
            </a:pPr>
            <a:endParaRPr/>
          </a:p>
          <a:p>
            <a:pPr marL="0" lvl="0" indent="0" algn="l" rtl="0">
              <a:spcBef>
                <a:spcPts val="0"/>
              </a:spcBef>
              <a:spcAft>
                <a:spcPts val="0"/>
              </a:spcAft>
              <a:buNone/>
            </a:pPr>
            <a:r>
              <a:rPr lang="en"/>
              <a:t>Transfer applicants must complete transferable courses with a letter grade of “C” or higher in the four GE categories listed. Do not select I am not adding any General Education Courses. Do not leave one or more Subject areas incomplete.</a:t>
            </a:r>
            <a:endParaRPr/>
          </a:p>
        </p:txBody>
      </p:sp>
    </p:spTree>
    <p:extLst>
      <p:ext uri="{BB962C8B-B14F-4D97-AF65-F5344CB8AC3E}">
        <p14:creationId xmlns:p14="http://schemas.microsoft.com/office/powerpoint/2010/main" val="638625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098b207a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098b207a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915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bc6b2b1b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5bc6b2b1b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027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15ea990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15ea990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Priority Application deadline ends on Nov. 30th at the same time as university application. Last  year student’s had to call in to Cal State Apply to re-open the application to complete EOP after Nov. 30th. We’re hoping that’s not the case and the student can go in and complete by January 15th. ALL ITEMS need to be submitted by Jan. 15th. The most important item othe rthan the application is FAFSA. Students will need to submit FAFSA by January 5th in order to receive program consideration. </a:t>
            </a:r>
            <a:endParaRPr/>
          </a:p>
        </p:txBody>
      </p:sp>
    </p:spTree>
    <p:extLst>
      <p:ext uri="{BB962C8B-B14F-4D97-AF65-F5344CB8AC3E}">
        <p14:creationId xmlns:p14="http://schemas.microsoft.com/office/powerpoint/2010/main" val="3511390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6172e28b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6172e28b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Specific programs or schools will have additional questions asked (Supplemental Application) under Program Materials.  Most of them are asking about the student’s GPA, units, and Golden Four Courses.  Those that don’t have questions will just have the CSU school’s information.  </a:t>
            </a:r>
            <a:endParaRPr/>
          </a:p>
        </p:txBody>
      </p:sp>
    </p:spTree>
    <p:extLst>
      <p:ext uri="{BB962C8B-B14F-4D97-AF65-F5344CB8AC3E}">
        <p14:creationId xmlns:p14="http://schemas.microsoft.com/office/powerpoint/2010/main" val="2139256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bc6b2b1b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5bc6b2b1b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04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f681cb4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f681cb4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email will be received once the account is created (Welcome to CalStateApply email).  It’s important that the email address is correct since all communication will be sent to that email.  Webportal information will be sent to that email address as well.  </a:t>
            </a:r>
            <a:endParaRPr/>
          </a:p>
        </p:txBody>
      </p:sp>
    </p:spTree>
    <p:extLst>
      <p:ext uri="{BB962C8B-B14F-4D97-AF65-F5344CB8AC3E}">
        <p14:creationId xmlns:p14="http://schemas.microsoft.com/office/powerpoint/2010/main" val="234504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bc6b2b1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bc6b2b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 student is earning an AA-T or AS-T then they will select that option and list the college and program they are applying to. If they are applying with a regular Associates--not an ADT--or just meeting their requirements and transferring to SDSU, they will select “Transferring from a community college or four year institution without an Associates Degree for Transfer--THIS MAY CHANGE --Update expected at Counselor Conference</a:t>
            </a:r>
            <a:endParaRPr/>
          </a:p>
        </p:txBody>
      </p:sp>
    </p:spTree>
    <p:extLst>
      <p:ext uri="{BB962C8B-B14F-4D97-AF65-F5344CB8AC3E}">
        <p14:creationId xmlns:p14="http://schemas.microsoft.com/office/powerpoint/2010/main" val="343448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f681cb4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f681cb4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international applicants, some updates have been made to this year’s Cal State Apply. They will no longer be asked questions about EOP, Military status, and other questions that do not apply to those who are stuyding on a F-1 or J-1 visa. Questions for these students should be directed to our International  Admissions office.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0419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f681cb41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f681cb4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Georgia"/>
                <a:ea typeface="Georgia"/>
                <a:cs typeface="Georgia"/>
                <a:sym typeface="Georgia"/>
              </a:rPr>
              <a:t>You can choose as many campuses as you’d like, but you can only choose ONE program per campus.</a:t>
            </a:r>
            <a:endParaRPr>
              <a:solidFill>
                <a:srgbClr val="222222"/>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Georgia"/>
                <a:ea typeface="Georgia"/>
                <a:cs typeface="Georgia"/>
                <a:sym typeface="Georgia"/>
              </a:rPr>
              <a:t>This is a crucial area where the student will want to verify they are applying to the correct major based on their transfer pathway. Most mistakes can be corrected on the Supplemental Application, but ADT information is one area that must be correct. Last year we had numerous applications for the Applied Arts Psych program that is only available to ADT applicants, but students either failed to mark themselves an ADT applicant or applied to the Liberal Arts Psyc. The major prep can look different and that will throw off the Supplemental App. </a:t>
            </a:r>
            <a:endParaRPr>
              <a:solidFill>
                <a:srgbClr val="222222"/>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latin typeface="Georgia"/>
                <a:ea typeface="Georgia"/>
                <a:cs typeface="Georgia"/>
                <a:sym typeface="Georgia"/>
              </a:rPr>
              <a:t>Once you select “I am Done”, the next page will show you the campuses and programs you are applying to and the total Application Fee (at that time).</a:t>
            </a:r>
            <a:endParaRPr>
              <a:solidFill>
                <a:srgbClr val="222222"/>
              </a:solidFill>
              <a:highlight>
                <a:srgbClr val="FFFFFF"/>
              </a:highlight>
              <a:latin typeface="Georgia"/>
              <a:ea typeface="Georgia"/>
              <a:cs typeface="Georgia"/>
              <a:sym typeface="Georgia"/>
            </a:endParaRPr>
          </a:p>
        </p:txBody>
      </p:sp>
    </p:spTree>
    <p:extLst>
      <p:ext uri="{BB962C8B-B14F-4D97-AF65-F5344CB8AC3E}">
        <p14:creationId xmlns:p14="http://schemas.microsoft.com/office/powerpoint/2010/main" val="233035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f681cb4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f681cb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ADT applicants-If you select a program that is not certified as an ADT, it will provide a pop-up warning letting you know.  You will see this if you apply to an ADT program at one campus, and then apply to a non-ADT program at another campus.  If you are applying to a non-ADT program,, click that you’ve “read the above and want to continue” box and hit “Continue Submission”.</a:t>
            </a:r>
            <a:endParaRPr/>
          </a:p>
          <a:p>
            <a:pPr marL="0" lvl="0" indent="0" algn="l" rtl="0">
              <a:spcBef>
                <a:spcPts val="0"/>
              </a:spcBef>
              <a:spcAft>
                <a:spcPts val="0"/>
              </a:spcAft>
              <a:buNone/>
            </a:pPr>
            <a:endParaRPr/>
          </a:p>
          <a:p>
            <a:pPr marL="0" lvl="0" indent="0" algn="l" rtl="0">
              <a:spcBef>
                <a:spcPts val="0"/>
              </a:spcBef>
              <a:spcAft>
                <a:spcPts val="0"/>
              </a:spcAft>
              <a:buNone/>
            </a:pPr>
            <a:r>
              <a:rPr lang="en"/>
              <a:t>So same situation with the example of Psychology. Student earns an AA-T in Psych--wants to use it at LB State for admission priority, but want to apply to SDSU’s Liberal Arts Psyc or Industrial Psyc Since neither have an ADT route at SDSU, this pop up will come up. Have then mark it read. ADT will be disregarded for admission bc its not a major that has that degree pathway.</a:t>
            </a:r>
            <a:endParaRPr/>
          </a:p>
        </p:txBody>
      </p:sp>
    </p:spTree>
    <p:extLst>
      <p:ext uri="{BB962C8B-B14F-4D97-AF65-F5344CB8AC3E}">
        <p14:creationId xmlns:p14="http://schemas.microsoft.com/office/powerpoint/2010/main" val="161334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bc6b2b1b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5bc6b2b1b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EOP application is now housed completely in the Supporting Information quadrant. </a:t>
            </a:r>
            <a:endParaRPr/>
          </a:p>
        </p:txBody>
      </p:sp>
    </p:spTree>
    <p:extLst>
      <p:ext uri="{BB962C8B-B14F-4D97-AF65-F5344CB8AC3E}">
        <p14:creationId xmlns:p14="http://schemas.microsoft.com/office/powerpoint/2010/main" val="261282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f681cb4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f681cb4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54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1" y="463888"/>
            <a:ext cx="7429499" cy="1108928"/>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1" y="1687115"/>
            <a:ext cx="7429499" cy="26562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4412458"/>
            <a:ext cx="2057400" cy="273844"/>
          </a:xfrm>
          <a:prstGeom prst="rect">
            <a:avLst/>
          </a:prstGeom>
        </p:spPr>
        <p:txBody>
          <a:bodyPr/>
          <a:lstStyle/>
          <a:p>
            <a:fld id="{1D8BD707-D9CF-40AE-B4C6-C98DA3205C09}" type="datetimeFigureOut">
              <a:rPr lang="en-US" smtClean="0"/>
              <a:t>7/23/2020</a:t>
            </a:fld>
            <a:endParaRPr lang="en-US"/>
          </a:p>
        </p:txBody>
      </p:sp>
      <p:sp>
        <p:nvSpPr>
          <p:cNvPr id="50" name="Footer Placeholder 4"/>
          <p:cNvSpPr>
            <a:spLocks noGrp="1"/>
          </p:cNvSpPr>
          <p:nvPr>
            <p:ph type="ftr" sz="quarter" idx="11"/>
          </p:nvPr>
        </p:nvSpPr>
        <p:spPr>
          <a:xfrm>
            <a:off x="856059" y="4412457"/>
            <a:ext cx="4679482" cy="273844"/>
          </a:xfrm>
          <a:prstGeom prst="rect">
            <a:avLst/>
          </a:prstGeom>
        </p:spPr>
        <p:txBody>
          <a:bodyPr/>
          <a:lstStyle/>
          <a:p>
            <a:pPr marL="9525"/>
            <a:r>
              <a:rPr lang="en-US" spc="11" smtClean="0"/>
              <a:t>C</a:t>
            </a:r>
            <a:r>
              <a:rPr lang="en-US" smtClean="0"/>
              <a:t>alstate.edu/appl</a:t>
            </a:r>
            <a:r>
              <a:rPr lang="en-US" spc="8" smtClean="0"/>
              <a:t>y</a:t>
            </a:r>
            <a:r>
              <a:rPr lang="en-US" smtClean="0"/>
              <a:t>  </a:t>
            </a:r>
            <a:r>
              <a:rPr lang="en-US" spc="30" smtClean="0"/>
              <a:t> </a:t>
            </a:r>
            <a:r>
              <a:rPr lang="en-US" spc="4" smtClean="0">
                <a:solidFill>
                  <a:srgbClr val="CC0B2A"/>
                </a:solidFill>
              </a:rPr>
              <a:t>|</a:t>
            </a:r>
            <a:r>
              <a:rPr lang="en-US" smtClean="0">
                <a:solidFill>
                  <a:srgbClr val="CC0B2A"/>
                </a:solidFill>
              </a:rPr>
              <a:t>  </a:t>
            </a:r>
            <a:r>
              <a:rPr lang="en-US" spc="11" smtClean="0">
                <a:solidFill>
                  <a:srgbClr val="CC0B2A"/>
                </a:solidFill>
              </a:rPr>
              <a:t> </a:t>
            </a:r>
            <a:r>
              <a:rPr lang="en-US" smtClean="0"/>
              <a:t>Th</a:t>
            </a:r>
            <a:r>
              <a:rPr lang="en-US" spc="8" smtClean="0"/>
              <a:t>e </a:t>
            </a:r>
            <a:r>
              <a:rPr lang="en-US" smtClean="0"/>
              <a:t>n</a:t>
            </a:r>
            <a:r>
              <a:rPr lang="en-US" spc="4" smtClean="0"/>
              <a:t>e</a:t>
            </a:r>
            <a:r>
              <a:rPr lang="en-US" spc="11" smtClean="0"/>
              <a:t>w</a:t>
            </a:r>
            <a:r>
              <a:rPr lang="en-US" smtClean="0"/>
              <a:t> </a:t>
            </a:r>
            <a:r>
              <a:rPr lang="en-US" spc="34" smtClean="0"/>
              <a:t>w</a:t>
            </a:r>
            <a:r>
              <a:rPr lang="en-US" spc="4" smtClean="0"/>
              <a:t>a</a:t>
            </a:r>
            <a:r>
              <a:rPr lang="en-US" spc="8" smtClean="0"/>
              <a:t>y</a:t>
            </a:r>
            <a:r>
              <a:rPr lang="en-US" spc="-19" smtClean="0"/>
              <a:t> </a:t>
            </a:r>
            <a:r>
              <a:rPr lang="en-US" smtClean="0"/>
              <a:t>t</a:t>
            </a:r>
            <a:r>
              <a:rPr lang="en-US" spc="8" smtClean="0"/>
              <a:t>o</a:t>
            </a:r>
            <a:r>
              <a:rPr lang="en-US" smtClean="0"/>
              <a:t> </a:t>
            </a:r>
            <a:r>
              <a:rPr lang="en-US" spc="4" smtClean="0"/>
              <a:t>a</a:t>
            </a:r>
            <a:r>
              <a:rPr lang="en-US" smtClean="0"/>
              <a:t>ppl</a:t>
            </a:r>
            <a:r>
              <a:rPr lang="en-US" spc="8" smtClean="0"/>
              <a:t>y</a:t>
            </a:r>
            <a:r>
              <a:rPr lang="en-US" spc="11" smtClean="0"/>
              <a:t> </a:t>
            </a:r>
            <a:r>
              <a:rPr lang="en-US" smtClean="0"/>
              <a:t>t</a:t>
            </a:r>
            <a:r>
              <a:rPr lang="en-US" spc="8" smtClean="0"/>
              <a:t>o </a:t>
            </a:r>
            <a:r>
              <a:rPr lang="en-US" spc="11" smtClean="0"/>
              <a:t>CSU</a:t>
            </a:r>
            <a:endParaRPr lang="en-US" spc="11" dirty="0"/>
          </a:p>
        </p:txBody>
      </p:sp>
      <p:sp>
        <p:nvSpPr>
          <p:cNvPr id="51" name="Slide Number Placeholder 5"/>
          <p:cNvSpPr>
            <a:spLocks noGrp="1"/>
          </p:cNvSpPr>
          <p:nvPr>
            <p:ph type="sldNum" sz="quarter" idx="12"/>
          </p:nvPr>
        </p:nvSpPr>
        <p:spPr>
          <a:xfrm>
            <a:off x="7707242" y="4412457"/>
            <a:ext cx="578317" cy="27384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7667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mailto:hshaffner@mail.sdsu.edu"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hyperlink" Target="http://www.sdsu.edu/portal"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collegeboard/"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docs.google.com/forms/d/e/1FAIpQLSdzXtwmV0SSz1w-_1bnRfQbStaVnMA4TTg5CfgBzZu8TAa5Jw/viewfor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766850"/>
            <a:ext cx="8520600" cy="15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smtClean="0">
                <a:solidFill>
                  <a:srgbClr val="CC0000"/>
                </a:solidFill>
                <a:latin typeface="Impact"/>
                <a:ea typeface="Impact"/>
                <a:cs typeface="Impact"/>
                <a:sym typeface="Impact"/>
              </a:rPr>
              <a:t>Cuyamaca College Transfer Center Counselors</a:t>
            </a:r>
            <a:endParaRPr lang="en-US" sz="2400" dirty="0" smtClean="0">
              <a:solidFill>
                <a:srgbClr val="CC0000"/>
              </a:solidFill>
              <a:latin typeface="Impact"/>
              <a:ea typeface="Impact"/>
              <a:cs typeface="Impact"/>
              <a:sym typeface="Impact"/>
            </a:endParaRPr>
          </a:p>
        </p:txBody>
      </p:sp>
      <p:pic>
        <p:nvPicPr>
          <p:cNvPr id="55" name="Google Shape;55;p13"/>
          <p:cNvPicPr preferRelativeResize="0"/>
          <p:nvPr/>
        </p:nvPicPr>
        <p:blipFill>
          <a:blip r:embed="rId3">
            <a:alphaModFix/>
          </a:blip>
          <a:stretch>
            <a:fillRect/>
          </a:stretch>
        </p:blipFill>
        <p:spPr>
          <a:xfrm>
            <a:off x="334325" y="744925"/>
            <a:ext cx="8475350" cy="12119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405635" y="565519"/>
            <a:ext cx="8264025" cy="736425"/>
          </a:xfrm>
          <a:prstGeom prst="rect">
            <a:avLst/>
          </a:prstGeom>
          <a:noFill/>
          <a:ln>
            <a:noFill/>
          </a:ln>
          <a:effectLst>
            <a:outerShdw blurRad="50800">
              <a:srgbClr val="000000">
                <a:alpha val="60000"/>
              </a:srgbClr>
            </a:outerShdw>
          </a:effectLst>
        </p:spPr>
        <p:txBody>
          <a:bodyPr spcFirstLastPara="1" wrap="square" lIns="68569" tIns="34275" rIns="68569" bIns="34275" anchor="b" anchorCtr="0">
            <a:noAutofit/>
          </a:bodyPr>
          <a:lstStyle/>
          <a:p>
            <a:pPr algn="ctr">
              <a:buSzPts val="3000"/>
            </a:pPr>
            <a:r>
              <a:rPr lang="en" dirty="0" smtClean="0">
                <a:solidFill>
                  <a:srgbClr val="CC0000"/>
                </a:solidFill>
                <a:latin typeface="Impact"/>
                <a:ea typeface="Impact"/>
                <a:cs typeface="Impact"/>
                <a:sym typeface="Impact"/>
              </a:rPr>
              <a:t>Personal Information – DACA students</a:t>
            </a:r>
            <a:endParaRPr sz="1875" dirty="0"/>
          </a:p>
        </p:txBody>
      </p:sp>
      <p:pic>
        <p:nvPicPr>
          <p:cNvPr id="227" name="Google Shape;227;p13"/>
          <p:cNvPicPr preferRelativeResize="0">
            <a:picLocks noGrp="1"/>
          </p:cNvPicPr>
          <p:nvPr>
            <p:ph type="body" idx="1"/>
          </p:nvPr>
        </p:nvPicPr>
        <p:blipFill rotWithShape="1">
          <a:blip r:embed="rId3">
            <a:alphaModFix/>
          </a:blip>
          <a:srcRect/>
          <a:stretch/>
        </p:blipFill>
        <p:spPr>
          <a:xfrm>
            <a:off x="1331723" y="1659805"/>
            <a:ext cx="4918249" cy="2716589"/>
          </a:xfrm>
          <a:prstGeom prst="rect">
            <a:avLst/>
          </a:prstGeom>
          <a:noFill/>
          <a:ln>
            <a:noFill/>
          </a:ln>
          <a:effectLst>
            <a:outerShdw blurRad="50800">
              <a:srgbClr val="000000">
                <a:alpha val="40000"/>
              </a:srgbClr>
            </a:outerShdw>
          </a:effectLst>
        </p:spPr>
      </p:pic>
      <p:pic>
        <p:nvPicPr>
          <p:cNvPr id="228" name="Google Shape;228;p13"/>
          <p:cNvPicPr preferRelativeResize="0"/>
          <p:nvPr/>
        </p:nvPicPr>
        <p:blipFill rotWithShape="1">
          <a:blip r:embed="rId4">
            <a:alphaModFix/>
          </a:blip>
          <a:srcRect/>
          <a:stretch/>
        </p:blipFill>
        <p:spPr>
          <a:xfrm>
            <a:off x="86913" y="1666875"/>
            <a:ext cx="1244810" cy="2200472"/>
          </a:xfrm>
          <a:prstGeom prst="rect">
            <a:avLst/>
          </a:prstGeom>
          <a:noFill/>
          <a:ln>
            <a:noFill/>
          </a:ln>
        </p:spPr>
      </p:pic>
      <p:pic>
        <p:nvPicPr>
          <p:cNvPr id="229" name="Google Shape;229;p13"/>
          <p:cNvPicPr preferRelativeResize="0"/>
          <p:nvPr/>
        </p:nvPicPr>
        <p:blipFill rotWithShape="1">
          <a:blip r:embed="rId5">
            <a:alphaModFix/>
          </a:blip>
          <a:srcRect l="664"/>
          <a:stretch/>
        </p:blipFill>
        <p:spPr>
          <a:xfrm>
            <a:off x="4298623" y="1457242"/>
            <a:ext cx="2460396" cy="884900"/>
          </a:xfrm>
          <a:prstGeom prst="rect">
            <a:avLst/>
          </a:prstGeom>
          <a:noFill/>
          <a:ln>
            <a:noFill/>
          </a:ln>
        </p:spPr>
      </p:pic>
      <p:sp>
        <p:nvSpPr>
          <p:cNvPr id="230" name="Google Shape;230;p13"/>
          <p:cNvSpPr/>
          <p:nvPr/>
        </p:nvSpPr>
        <p:spPr>
          <a:xfrm>
            <a:off x="1434712" y="1998735"/>
            <a:ext cx="2849771" cy="303482"/>
          </a:xfrm>
          <a:prstGeom prst="rect">
            <a:avLst/>
          </a:prstGeom>
          <a:noFill/>
          <a:ln w="28575"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entury Gothic"/>
              <a:ea typeface="Century Gothic"/>
              <a:cs typeface="Century Gothic"/>
              <a:sym typeface="Century Gothic"/>
            </a:endParaRPr>
          </a:p>
        </p:txBody>
      </p:sp>
      <p:sp>
        <p:nvSpPr>
          <p:cNvPr id="231" name="Google Shape;231;p13"/>
          <p:cNvSpPr/>
          <p:nvPr/>
        </p:nvSpPr>
        <p:spPr>
          <a:xfrm>
            <a:off x="1434712" y="3499702"/>
            <a:ext cx="1209507" cy="402996"/>
          </a:xfrm>
          <a:prstGeom prst="rect">
            <a:avLst/>
          </a:prstGeom>
          <a:noFill/>
          <a:ln w="381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entury Gothic"/>
              <a:ea typeface="Century Gothic"/>
              <a:cs typeface="Century Gothic"/>
              <a:sym typeface="Century Gothic"/>
            </a:endParaRPr>
          </a:p>
        </p:txBody>
      </p:sp>
      <p:pic>
        <p:nvPicPr>
          <p:cNvPr id="232" name="Google Shape;232;p13"/>
          <p:cNvPicPr preferRelativeResize="0"/>
          <p:nvPr/>
        </p:nvPicPr>
        <p:blipFill rotWithShape="1">
          <a:blip r:embed="rId6">
            <a:alphaModFix/>
          </a:blip>
          <a:srcRect/>
          <a:stretch/>
        </p:blipFill>
        <p:spPr>
          <a:xfrm>
            <a:off x="2644219" y="3136414"/>
            <a:ext cx="3103206" cy="1044384"/>
          </a:xfrm>
          <a:prstGeom prst="rect">
            <a:avLst/>
          </a:prstGeom>
          <a:noFill/>
          <a:ln>
            <a:noFill/>
          </a:ln>
        </p:spPr>
      </p:pic>
      <p:pic>
        <p:nvPicPr>
          <p:cNvPr id="233" name="Google Shape;233;p13"/>
          <p:cNvPicPr preferRelativeResize="0"/>
          <p:nvPr/>
        </p:nvPicPr>
        <p:blipFill rotWithShape="1">
          <a:blip r:embed="rId7">
            <a:alphaModFix/>
          </a:blip>
          <a:srcRect/>
          <a:stretch/>
        </p:blipFill>
        <p:spPr>
          <a:xfrm>
            <a:off x="5847918" y="4037807"/>
            <a:ext cx="3223120" cy="931224"/>
          </a:xfrm>
          <a:prstGeom prst="rect">
            <a:avLst/>
          </a:prstGeom>
          <a:noFill/>
          <a:ln>
            <a:noFill/>
          </a:ln>
        </p:spPr>
      </p:pic>
      <p:sp>
        <p:nvSpPr>
          <p:cNvPr id="234" name="Google Shape;234;p13"/>
          <p:cNvSpPr txBox="1"/>
          <p:nvPr/>
        </p:nvSpPr>
        <p:spPr>
          <a:xfrm>
            <a:off x="6568126" y="2384072"/>
            <a:ext cx="2326064" cy="484718"/>
          </a:xfrm>
          <a:prstGeom prst="rect">
            <a:avLst/>
          </a:prstGeom>
          <a:noFill/>
          <a:ln>
            <a:noFill/>
          </a:ln>
        </p:spPr>
        <p:txBody>
          <a:bodyPr spcFirstLastPara="1" wrap="square" lIns="68569" tIns="34275" rIns="68569" bIns="34275" anchor="t" anchorCtr="0">
            <a:spAutoFit/>
          </a:bodyPr>
          <a:lstStyle/>
          <a:p>
            <a:pPr algn="ctr"/>
            <a:r>
              <a:rPr lang="en-US" sz="1350" b="1">
                <a:solidFill>
                  <a:schemeClr val="lt1"/>
                </a:solidFill>
                <a:latin typeface="Century Gothic"/>
                <a:ea typeface="Century Gothic"/>
                <a:cs typeface="Century Gothic"/>
                <a:sym typeface="Century Gothic"/>
              </a:rPr>
              <a:t>U.S. Citizenship questions have been reordered!</a:t>
            </a:r>
            <a:endParaRPr sz="1350" b="1">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0723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1316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600">
                <a:solidFill>
                  <a:srgbClr val="CC0000"/>
                </a:solidFill>
                <a:latin typeface="Impact"/>
                <a:ea typeface="Impact"/>
                <a:cs typeface="Impact"/>
                <a:sym typeface="Impact"/>
              </a:rPr>
              <a:t>Academic History</a:t>
            </a:r>
            <a:endParaRPr sz="2600"/>
          </a:p>
        </p:txBody>
      </p:sp>
      <p:sp>
        <p:nvSpPr>
          <p:cNvPr id="152" name="Google Shape;152;p27"/>
          <p:cNvSpPr txBox="1">
            <a:spLocks noGrp="1"/>
          </p:cNvSpPr>
          <p:nvPr>
            <p:ph type="body" idx="1"/>
          </p:nvPr>
        </p:nvSpPr>
        <p:spPr>
          <a:xfrm>
            <a:off x="574625" y="1868125"/>
            <a:ext cx="3270600" cy="25272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Font typeface="Georgia"/>
              <a:buChar char="❖"/>
            </a:pPr>
            <a:r>
              <a:rPr lang="en" sz="1100" b="1">
                <a:solidFill>
                  <a:srgbClr val="000000"/>
                </a:solidFill>
                <a:latin typeface="Georgia"/>
                <a:ea typeface="Georgia"/>
                <a:cs typeface="Georgia"/>
                <a:sym typeface="Georgia"/>
              </a:rPr>
              <a:t>First complete the Colleges Attended tile, including all post-secondary institutions attended.</a:t>
            </a:r>
            <a:endParaRPr sz="1100" b="1">
              <a:solidFill>
                <a:srgbClr val="000000"/>
              </a:solidFill>
              <a:latin typeface="Georgia"/>
              <a:ea typeface="Georgia"/>
              <a:cs typeface="Georgia"/>
              <a:sym typeface="Georgia"/>
            </a:endParaRPr>
          </a:p>
          <a:p>
            <a:pPr marL="457200" lvl="0" indent="-298450" algn="l" rtl="0">
              <a:spcBef>
                <a:spcPts val="1000"/>
              </a:spcBef>
              <a:spcAft>
                <a:spcPts val="0"/>
              </a:spcAft>
              <a:buClr>
                <a:srgbClr val="000000"/>
              </a:buClr>
              <a:buSzPts val="1100"/>
              <a:buFont typeface="Georgia"/>
              <a:buChar char="❖"/>
            </a:pPr>
            <a:r>
              <a:rPr lang="en" sz="1100" b="1">
                <a:solidFill>
                  <a:srgbClr val="000000"/>
                </a:solidFill>
                <a:latin typeface="Georgia"/>
                <a:ea typeface="Georgia"/>
                <a:cs typeface="Georgia"/>
                <a:sym typeface="Georgia"/>
              </a:rPr>
              <a:t>Next complete the Transcript Entry tile, entering ALL courses.</a:t>
            </a:r>
            <a:endParaRPr sz="1100" b="1">
              <a:solidFill>
                <a:srgbClr val="000000"/>
              </a:solidFill>
              <a:latin typeface="Georgia"/>
              <a:ea typeface="Georgia"/>
              <a:cs typeface="Georgia"/>
              <a:sym typeface="Georgia"/>
            </a:endParaRPr>
          </a:p>
          <a:p>
            <a:pPr marL="457200" lvl="0" indent="-298450" algn="l" rtl="0">
              <a:spcBef>
                <a:spcPts val="1000"/>
              </a:spcBef>
              <a:spcAft>
                <a:spcPts val="1000"/>
              </a:spcAft>
              <a:buClr>
                <a:srgbClr val="000000"/>
              </a:buClr>
              <a:buSzPts val="1100"/>
              <a:buFont typeface="Georgia"/>
              <a:buChar char="❖"/>
            </a:pPr>
            <a:r>
              <a:rPr lang="en" sz="1100" b="1">
                <a:solidFill>
                  <a:srgbClr val="000000"/>
                </a:solidFill>
                <a:latin typeface="Georgia"/>
                <a:ea typeface="Georgia"/>
                <a:cs typeface="Georgia"/>
                <a:sym typeface="Georgia"/>
              </a:rPr>
              <a:t>Lastly, in the General Education tile, assign transfer courses to the required CSU GE subject categories</a:t>
            </a:r>
            <a:endParaRPr sz="1100" b="1">
              <a:solidFill>
                <a:srgbClr val="000000"/>
              </a:solidFill>
              <a:latin typeface="Georgia"/>
              <a:ea typeface="Georgia"/>
              <a:cs typeface="Georgia"/>
              <a:sym typeface="Georgia"/>
            </a:endParaRPr>
          </a:p>
        </p:txBody>
      </p:sp>
      <p:pic>
        <p:nvPicPr>
          <p:cNvPr id="153" name="Google Shape;153;p27"/>
          <p:cNvPicPr preferRelativeResize="0"/>
          <p:nvPr/>
        </p:nvPicPr>
        <p:blipFill rotWithShape="1">
          <a:blip r:embed="rId3">
            <a:alphaModFix/>
          </a:blip>
          <a:srcRect r="7304"/>
          <a:stretch/>
        </p:blipFill>
        <p:spPr>
          <a:xfrm>
            <a:off x="4307025" y="853625"/>
            <a:ext cx="4135251" cy="414655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891183" y="0"/>
            <a:ext cx="7361634" cy="51435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262150" y="60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600">
                <a:solidFill>
                  <a:srgbClr val="CC0000"/>
                </a:solidFill>
                <a:latin typeface="Impact"/>
                <a:ea typeface="Impact"/>
                <a:cs typeface="Impact"/>
                <a:sym typeface="Impact"/>
              </a:rPr>
              <a:t>Academic History-Colleges Attended</a:t>
            </a:r>
            <a:endParaRPr sz="2600"/>
          </a:p>
        </p:txBody>
      </p:sp>
      <p:sp>
        <p:nvSpPr>
          <p:cNvPr id="164" name="Google Shape;164;p29"/>
          <p:cNvSpPr txBox="1"/>
          <p:nvPr/>
        </p:nvSpPr>
        <p:spPr>
          <a:xfrm>
            <a:off x="499225" y="1473575"/>
            <a:ext cx="3000000" cy="3314100"/>
          </a:xfrm>
          <a:prstGeom prst="rect">
            <a:avLst/>
          </a:prstGeom>
          <a:noFill/>
          <a:ln>
            <a:noFill/>
          </a:ln>
        </p:spPr>
        <p:txBody>
          <a:bodyPr spcFirstLastPara="1" wrap="square" lIns="91425" tIns="91425" rIns="91425" bIns="91425" anchor="ctr" anchorCtr="0">
            <a:noAutofit/>
          </a:bodyPr>
          <a:lstStyle/>
          <a:p>
            <a:pPr marL="457200" lvl="0" indent="-298450" algn="l" rtl="0">
              <a:spcBef>
                <a:spcPts val="0"/>
              </a:spcBef>
              <a:spcAft>
                <a:spcPts val="0"/>
              </a:spcAft>
              <a:buClr>
                <a:schemeClr val="dk1"/>
              </a:buClr>
              <a:buSzPts val="1100"/>
              <a:buFont typeface="Georgia"/>
              <a:buChar char="❖"/>
            </a:pPr>
            <a:r>
              <a:rPr lang="en" sz="1100" b="1" dirty="0">
                <a:solidFill>
                  <a:schemeClr val="dk1"/>
                </a:solidFill>
                <a:latin typeface="Georgia"/>
                <a:ea typeface="Georgia"/>
                <a:cs typeface="Georgia"/>
                <a:sym typeface="Georgia"/>
              </a:rPr>
              <a:t>Identify whether or not you completed or will complete an associate degree or other degree prior to transfer. If Yes, degree information is asked. </a:t>
            </a:r>
            <a:endParaRPr sz="1100" b="1" dirty="0">
              <a:solidFill>
                <a:schemeClr val="dk1"/>
              </a:solidFill>
              <a:latin typeface="Georgia"/>
              <a:ea typeface="Georgia"/>
              <a:cs typeface="Georgia"/>
              <a:sym typeface="Georgia"/>
            </a:endParaRPr>
          </a:p>
          <a:p>
            <a:pPr marL="0" lvl="0" indent="0" algn="l" rtl="0">
              <a:spcBef>
                <a:spcPts val="0"/>
              </a:spcBef>
              <a:spcAft>
                <a:spcPts val="0"/>
              </a:spcAft>
              <a:buNone/>
            </a:pPr>
            <a:endParaRPr sz="1100" b="1" dirty="0">
              <a:solidFill>
                <a:schemeClr val="dk1"/>
              </a:solidFill>
              <a:latin typeface="Georgia"/>
              <a:ea typeface="Georgia"/>
              <a:cs typeface="Georgia"/>
              <a:sym typeface="Georgia"/>
            </a:endParaRPr>
          </a:p>
          <a:p>
            <a:pPr marL="457200" lvl="0" indent="-298450" algn="l" rtl="0">
              <a:spcBef>
                <a:spcPts val="0"/>
              </a:spcBef>
              <a:spcAft>
                <a:spcPts val="0"/>
              </a:spcAft>
              <a:buClr>
                <a:schemeClr val="dk1"/>
              </a:buClr>
              <a:buSzPts val="1100"/>
              <a:buFont typeface="Georgia"/>
              <a:buChar char="❖"/>
            </a:pPr>
            <a:r>
              <a:rPr lang="en" sz="1100" b="1" dirty="0">
                <a:solidFill>
                  <a:schemeClr val="dk1"/>
                </a:solidFill>
                <a:latin typeface="Georgia"/>
                <a:ea typeface="Georgia"/>
                <a:cs typeface="Georgia"/>
                <a:sym typeface="Georgia"/>
              </a:rPr>
              <a:t>ADT applicants select either an Associate of Arts </a:t>
            </a:r>
            <a:r>
              <a:rPr lang="en" sz="1100" b="1" dirty="0" smtClean="0">
                <a:solidFill>
                  <a:schemeClr val="dk1"/>
                </a:solidFill>
                <a:latin typeface="Georgia"/>
                <a:ea typeface="Georgia"/>
                <a:cs typeface="Georgia"/>
                <a:sym typeface="Georgia"/>
              </a:rPr>
              <a:t>for Transfer or </a:t>
            </a:r>
            <a:r>
              <a:rPr lang="en" sz="1100" b="1" dirty="0">
                <a:solidFill>
                  <a:schemeClr val="dk1"/>
                </a:solidFill>
                <a:latin typeface="Georgia"/>
                <a:ea typeface="Georgia"/>
                <a:cs typeface="Georgia"/>
                <a:sym typeface="Georgia"/>
              </a:rPr>
              <a:t>Associate of Science </a:t>
            </a:r>
            <a:r>
              <a:rPr lang="en" sz="1100" b="1" dirty="0" smtClean="0">
                <a:solidFill>
                  <a:schemeClr val="dk1"/>
                </a:solidFill>
                <a:latin typeface="Georgia"/>
                <a:ea typeface="Georgia"/>
                <a:cs typeface="Georgia"/>
                <a:sym typeface="Georgia"/>
              </a:rPr>
              <a:t>for Transfer and </a:t>
            </a:r>
            <a:r>
              <a:rPr lang="en" sz="1100" b="1" dirty="0">
                <a:solidFill>
                  <a:schemeClr val="dk1"/>
                </a:solidFill>
                <a:latin typeface="Georgia"/>
                <a:ea typeface="Georgia"/>
                <a:cs typeface="Georgia"/>
                <a:sym typeface="Georgia"/>
              </a:rPr>
              <a:t>the major.</a:t>
            </a:r>
            <a:endParaRPr sz="1100" b="1" dirty="0">
              <a:latin typeface="Georgia"/>
              <a:ea typeface="Georgia"/>
              <a:cs typeface="Georgia"/>
              <a:sym typeface="Georgia"/>
            </a:endParaRPr>
          </a:p>
          <a:p>
            <a:pPr marL="0" lvl="0" indent="0" algn="l" rtl="0">
              <a:spcBef>
                <a:spcPts val="0"/>
              </a:spcBef>
              <a:spcAft>
                <a:spcPts val="0"/>
              </a:spcAft>
              <a:buNone/>
            </a:pPr>
            <a:endParaRPr sz="1100" b="1" dirty="0">
              <a:solidFill>
                <a:schemeClr val="dk1"/>
              </a:solidFill>
              <a:latin typeface="Georgia"/>
              <a:ea typeface="Georgia"/>
              <a:cs typeface="Georgia"/>
              <a:sym typeface="Georgia"/>
            </a:endParaRPr>
          </a:p>
          <a:p>
            <a:pPr marL="457200" lvl="0" indent="-298450" algn="l" rtl="0">
              <a:spcBef>
                <a:spcPts val="0"/>
              </a:spcBef>
              <a:spcAft>
                <a:spcPts val="0"/>
              </a:spcAft>
              <a:buClr>
                <a:schemeClr val="dk1"/>
              </a:buClr>
              <a:buSzPts val="1100"/>
              <a:buFont typeface="Georgia"/>
              <a:buChar char="❖"/>
            </a:pPr>
            <a:r>
              <a:rPr lang="en" sz="1100" b="1" dirty="0">
                <a:solidFill>
                  <a:schemeClr val="dk1"/>
                </a:solidFill>
                <a:latin typeface="Georgia"/>
                <a:ea typeface="Georgia"/>
                <a:cs typeface="Georgia"/>
                <a:sym typeface="Georgia"/>
              </a:rPr>
              <a:t>Identify first and last terms attended.</a:t>
            </a:r>
            <a:endParaRPr sz="1100" b="1" dirty="0">
              <a:solidFill>
                <a:schemeClr val="dk1"/>
              </a:solidFill>
              <a:latin typeface="Georgia"/>
              <a:ea typeface="Georgia"/>
              <a:cs typeface="Georgia"/>
              <a:sym typeface="Georgia"/>
            </a:endParaRPr>
          </a:p>
          <a:p>
            <a:pPr marL="0" lvl="0" indent="0" algn="l" rtl="0">
              <a:spcBef>
                <a:spcPts val="0"/>
              </a:spcBef>
              <a:spcAft>
                <a:spcPts val="0"/>
              </a:spcAft>
              <a:buNone/>
            </a:pPr>
            <a:endParaRPr sz="1100" b="1" dirty="0">
              <a:solidFill>
                <a:schemeClr val="dk1"/>
              </a:solidFill>
              <a:latin typeface="Georgia"/>
              <a:ea typeface="Georgia"/>
              <a:cs typeface="Georgia"/>
              <a:sym typeface="Georgia"/>
            </a:endParaRPr>
          </a:p>
          <a:p>
            <a:pPr marL="457200" lvl="0" indent="-298450" algn="l" rtl="0">
              <a:spcBef>
                <a:spcPts val="0"/>
              </a:spcBef>
              <a:spcAft>
                <a:spcPts val="0"/>
              </a:spcAft>
              <a:buClr>
                <a:schemeClr val="dk1"/>
              </a:buClr>
              <a:buSzPts val="1100"/>
              <a:buFont typeface="Georgia"/>
              <a:buChar char="❖"/>
            </a:pPr>
            <a:r>
              <a:rPr lang="en" sz="1100" b="1" dirty="0">
                <a:solidFill>
                  <a:schemeClr val="dk1"/>
                </a:solidFill>
                <a:latin typeface="Georgia"/>
                <a:ea typeface="Georgia"/>
                <a:cs typeface="Georgia"/>
                <a:sym typeface="Georgia"/>
              </a:rPr>
              <a:t>Continue to add a new college if you have attended more than one. </a:t>
            </a:r>
            <a:r>
              <a:rPr lang="en" sz="1100" b="1" u="sng" dirty="0">
                <a:solidFill>
                  <a:schemeClr val="dk1"/>
                </a:solidFill>
                <a:latin typeface="Georgia"/>
                <a:ea typeface="Georgia"/>
                <a:cs typeface="Georgia"/>
                <a:sym typeface="Georgia"/>
              </a:rPr>
              <a:t>All colleges you have attended must be entered.</a:t>
            </a:r>
            <a:endParaRPr sz="1100" b="1" u="sng" dirty="0">
              <a:solidFill>
                <a:schemeClr val="dk1"/>
              </a:solidFill>
              <a:latin typeface="Georgia"/>
              <a:ea typeface="Georgia"/>
              <a:cs typeface="Georgia"/>
              <a:sym typeface="Georgia"/>
            </a:endParaRPr>
          </a:p>
          <a:p>
            <a:pPr marL="0" lvl="0" indent="0" algn="l" rtl="0">
              <a:spcBef>
                <a:spcPts val="0"/>
              </a:spcBef>
              <a:spcAft>
                <a:spcPts val="0"/>
              </a:spcAft>
              <a:buNone/>
            </a:pPr>
            <a:endParaRPr sz="1100" dirty="0">
              <a:solidFill>
                <a:schemeClr val="dk1"/>
              </a:solidFill>
            </a:endParaRPr>
          </a:p>
        </p:txBody>
      </p:sp>
      <p:pic>
        <p:nvPicPr>
          <p:cNvPr id="165" name="Google Shape;165;p29"/>
          <p:cNvPicPr preferRelativeResize="0"/>
          <p:nvPr/>
        </p:nvPicPr>
        <p:blipFill>
          <a:blip r:embed="rId3">
            <a:alphaModFix/>
          </a:blip>
          <a:stretch>
            <a:fillRect/>
          </a:stretch>
        </p:blipFill>
        <p:spPr>
          <a:xfrm>
            <a:off x="3964150" y="1017725"/>
            <a:ext cx="4687624" cy="4016751"/>
          </a:xfrm>
          <a:prstGeom prst="rect">
            <a:avLst/>
          </a:prstGeom>
          <a:noFill/>
          <a:ln>
            <a:noFill/>
          </a:ln>
        </p:spPr>
      </p:pic>
      <p:pic>
        <p:nvPicPr>
          <p:cNvPr id="166" name="Google Shape;166;p29"/>
          <p:cNvPicPr preferRelativeResize="0"/>
          <p:nvPr/>
        </p:nvPicPr>
        <p:blipFill>
          <a:blip r:embed="rId4">
            <a:alphaModFix/>
          </a:blip>
          <a:stretch>
            <a:fillRect/>
          </a:stretch>
        </p:blipFill>
        <p:spPr>
          <a:xfrm>
            <a:off x="4023625" y="4395775"/>
            <a:ext cx="3344525" cy="6991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6331" y="2049950"/>
            <a:ext cx="4925441" cy="24689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167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a:solidFill>
                  <a:srgbClr val="CC0000"/>
                </a:solidFill>
                <a:latin typeface="Impact"/>
                <a:ea typeface="Impact"/>
                <a:cs typeface="Impact"/>
                <a:sym typeface="Impact"/>
              </a:rPr>
              <a:t>Academic History-Transcript Entry</a:t>
            </a:r>
            <a:endParaRPr/>
          </a:p>
        </p:txBody>
      </p:sp>
      <p:pic>
        <p:nvPicPr>
          <p:cNvPr id="173" name="Google Shape;173;p30"/>
          <p:cNvPicPr preferRelativeResize="0"/>
          <p:nvPr/>
        </p:nvPicPr>
        <p:blipFill>
          <a:blip r:embed="rId3">
            <a:alphaModFix/>
          </a:blip>
          <a:stretch>
            <a:fillRect/>
          </a:stretch>
        </p:blipFill>
        <p:spPr>
          <a:xfrm>
            <a:off x="5777775" y="1129775"/>
            <a:ext cx="2964525" cy="3726325"/>
          </a:xfrm>
          <a:prstGeom prst="rect">
            <a:avLst/>
          </a:prstGeom>
          <a:noFill/>
          <a:ln>
            <a:noFill/>
          </a:ln>
        </p:spPr>
      </p:pic>
      <p:pic>
        <p:nvPicPr>
          <p:cNvPr id="174" name="Google Shape;174;p30"/>
          <p:cNvPicPr preferRelativeResize="0"/>
          <p:nvPr/>
        </p:nvPicPr>
        <p:blipFill rotWithShape="1">
          <a:blip r:embed="rId4">
            <a:alphaModFix/>
          </a:blip>
          <a:srcRect b="27709"/>
          <a:stretch/>
        </p:blipFill>
        <p:spPr>
          <a:xfrm>
            <a:off x="154925" y="1315375"/>
            <a:ext cx="5374249" cy="3124475"/>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924" y="1315375"/>
            <a:ext cx="4633207" cy="24795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145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600">
                <a:solidFill>
                  <a:srgbClr val="CC0000"/>
                </a:solidFill>
                <a:latin typeface="Impact"/>
                <a:ea typeface="Impact"/>
                <a:cs typeface="Impact"/>
                <a:sym typeface="Impact"/>
              </a:rPr>
              <a:t>Academic History-Transcript Entry</a:t>
            </a:r>
            <a:endParaRPr sz="2600"/>
          </a:p>
        </p:txBody>
      </p:sp>
      <p:sp>
        <p:nvSpPr>
          <p:cNvPr id="180" name="Google Shape;180;p31"/>
          <p:cNvSpPr txBox="1"/>
          <p:nvPr/>
        </p:nvSpPr>
        <p:spPr>
          <a:xfrm>
            <a:off x="82525" y="1244425"/>
            <a:ext cx="2695800" cy="327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Georgia"/>
                <a:ea typeface="Georgia"/>
                <a:cs typeface="Georgia"/>
                <a:sym typeface="Georgia"/>
              </a:rPr>
              <a:t>SUBJECT: Select the subject area. In most cases it is the same as the course subject code. This field does not default with a value at this time. Make sure to select a subject for each course line. The system will not let you save the page without a subject identified for each course. If there is no corresponding subject select Special Topics.</a:t>
            </a:r>
            <a:endParaRPr sz="1100" b="1">
              <a:latin typeface="Georgia"/>
              <a:ea typeface="Georgia"/>
              <a:cs typeface="Georgia"/>
              <a:sym typeface="Georgia"/>
            </a:endParaRPr>
          </a:p>
        </p:txBody>
      </p:sp>
      <p:pic>
        <p:nvPicPr>
          <p:cNvPr id="181" name="Google Shape;181;p31"/>
          <p:cNvPicPr preferRelativeResize="0"/>
          <p:nvPr/>
        </p:nvPicPr>
        <p:blipFill rotWithShape="1">
          <a:blip r:embed="rId3">
            <a:alphaModFix/>
          </a:blip>
          <a:srcRect/>
          <a:stretch/>
        </p:blipFill>
        <p:spPr>
          <a:xfrm>
            <a:off x="2778325" y="1004150"/>
            <a:ext cx="6053976" cy="3519650"/>
          </a:xfrm>
          <a:prstGeom prst="rect">
            <a:avLst/>
          </a:prstGeom>
          <a:noFill/>
          <a:ln>
            <a:noFill/>
          </a:ln>
        </p:spPr>
      </p:pic>
      <p:sp>
        <p:nvSpPr>
          <p:cNvPr id="182" name="Google Shape;182;p31"/>
          <p:cNvSpPr txBox="1"/>
          <p:nvPr/>
        </p:nvSpPr>
        <p:spPr>
          <a:xfrm>
            <a:off x="5215775" y="3821475"/>
            <a:ext cx="3542700" cy="1229100"/>
          </a:xfrm>
          <a:prstGeom prst="rect">
            <a:avLst/>
          </a:prstGeom>
          <a:solidFill>
            <a:schemeClr val="lt1"/>
          </a:solid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b="1">
                <a:solidFill>
                  <a:schemeClr val="dk1"/>
                </a:solidFill>
                <a:latin typeface="Georgia"/>
                <a:ea typeface="Georgia"/>
                <a:cs typeface="Georgia"/>
                <a:sym typeface="Georgia"/>
              </a:rPr>
              <a:t>In the COM ST11 Elements of Public Speaking example, the subject area could be either Communications or Public Speaking. The preferred subject selection is Public Speaking.</a:t>
            </a:r>
            <a:endParaRPr sz="1100" b="1">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100" b="1">
                <a:solidFill>
                  <a:schemeClr val="dk1"/>
                </a:solidFill>
                <a:latin typeface="Georgia"/>
                <a:ea typeface="Georgia"/>
                <a:cs typeface="Georgia"/>
                <a:sym typeface="Georgia"/>
              </a:rPr>
              <a:t>The recommendation is to select the more specific subject if available.</a:t>
            </a: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324" y="1004149"/>
            <a:ext cx="6700729" cy="3763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2"/>
          <p:cNvPicPr preferRelativeResize="0"/>
          <p:nvPr/>
        </p:nvPicPr>
        <p:blipFill>
          <a:blip r:embed="rId3">
            <a:alphaModFix/>
          </a:blip>
          <a:stretch>
            <a:fillRect/>
          </a:stretch>
        </p:blipFill>
        <p:spPr>
          <a:xfrm>
            <a:off x="414613" y="94525"/>
            <a:ext cx="8314777" cy="48387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10" y="1556814"/>
            <a:ext cx="3444929" cy="18436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body" idx="1"/>
          </p:nvPr>
        </p:nvSpPr>
        <p:spPr>
          <a:xfrm>
            <a:off x="5418700" y="543450"/>
            <a:ext cx="3508200" cy="4056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CC0000"/>
              </a:buClr>
              <a:buSzPts val="1100"/>
              <a:buFont typeface="Georgia"/>
              <a:buChar char="➢"/>
            </a:pPr>
            <a:r>
              <a:rPr lang="en" sz="1100" b="1">
                <a:solidFill>
                  <a:srgbClr val="CC0000"/>
                </a:solidFill>
                <a:latin typeface="Georgia"/>
                <a:ea typeface="Georgia"/>
                <a:cs typeface="Georgia"/>
                <a:sym typeface="Georgia"/>
              </a:rPr>
              <a:t>Enter repeated courses noted on the transcript with a grade of RP and academic renewal as AR.</a:t>
            </a:r>
            <a:endParaRPr sz="1100" b="1">
              <a:solidFill>
                <a:srgbClr val="CC0000"/>
              </a:solidFill>
              <a:latin typeface="Georgia"/>
              <a:ea typeface="Georgia"/>
              <a:cs typeface="Georgia"/>
              <a:sym typeface="Georgia"/>
            </a:endParaRPr>
          </a:p>
          <a:p>
            <a:pPr marL="457200" lvl="0" indent="-298450" algn="l" rtl="0">
              <a:spcBef>
                <a:spcPts val="1000"/>
              </a:spcBef>
              <a:spcAft>
                <a:spcPts val="0"/>
              </a:spcAft>
              <a:buClr>
                <a:srgbClr val="CC0000"/>
              </a:buClr>
              <a:buSzPts val="1100"/>
              <a:buFont typeface="Georgia"/>
              <a:buChar char="➢"/>
            </a:pPr>
            <a:r>
              <a:rPr lang="en" sz="1100" b="1">
                <a:solidFill>
                  <a:srgbClr val="CC0000"/>
                </a:solidFill>
                <a:latin typeface="Georgia"/>
                <a:ea typeface="Georgia"/>
                <a:cs typeface="Georgia"/>
                <a:sym typeface="Georgia"/>
              </a:rPr>
              <a:t>Enter in the grade as listed on your transcript. </a:t>
            </a:r>
            <a:r>
              <a:rPr lang="en" sz="1100" b="1" u="sng">
                <a:solidFill>
                  <a:srgbClr val="CC0000"/>
                </a:solidFill>
                <a:latin typeface="Georgia"/>
                <a:ea typeface="Georgia"/>
                <a:cs typeface="Georgia"/>
                <a:sym typeface="Georgia"/>
              </a:rPr>
              <a:t>All attempts and grades should be included.</a:t>
            </a:r>
            <a:endParaRPr sz="1100" b="1" u="sng">
              <a:solidFill>
                <a:srgbClr val="CC0000"/>
              </a:solidFill>
              <a:latin typeface="Georgia"/>
              <a:ea typeface="Georgia"/>
              <a:cs typeface="Georgia"/>
              <a:sym typeface="Georgia"/>
            </a:endParaRPr>
          </a:p>
          <a:p>
            <a:pPr marL="457200" lvl="0" indent="-298450" algn="l" rtl="0">
              <a:spcBef>
                <a:spcPts val="1000"/>
              </a:spcBef>
              <a:spcAft>
                <a:spcPts val="0"/>
              </a:spcAft>
              <a:buClr>
                <a:srgbClr val="CC0000"/>
              </a:buClr>
              <a:buSzPts val="1100"/>
              <a:buFont typeface="Georgia"/>
              <a:buChar char="➢"/>
            </a:pPr>
            <a:r>
              <a:rPr lang="en" sz="1100" b="1">
                <a:solidFill>
                  <a:srgbClr val="CC0000"/>
                </a:solidFill>
                <a:latin typeface="Georgia"/>
                <a:ea typeface="Georgia"/>
                <a:cs typeface="Georgia"/>
                <a:sym typeface="Georgia"/>
              </a:rPr>
              <a:t>California Community College students can use ASSIST.org or SDSU.edu/TAP to view CSU transferability.</a:t>
            </a:r>
            <a:endParaRPr sz="1100" b="1">
              <a:solidFill>
                <a:srgbClr val="CC0000"/>
              </a:solidFill>
              <a:latin typeface="Georgia"/>
              <a:ea typeface="Georgia"/>
              <a:cs typeface="Georgia"/>
              <a:sym typeface="Georgia"/>
            </a:endParaRPr>
          </a:p>
          <a:p>
            <a:pPr marL="457200" lvl="0" indent="-298450" algn="l" rtl="0">
              <a:spcBef>
                <a:spcPts val="1000"/>
              </a:spcBef>
              <a:spcAft>
                <a:spcPts val="0"/>
              </a:spcAft>
              <a:buClr>
                <a:srgbClr val="CC0000"/>
              </a:buClr>
              <a:buSzPts val="1100"/>
              <a:buFont typeface="Georgia"/>
              <a:buChar char="➢"/>
            </a:pPr>
            <a:r>
              <a:rPr lang="en" sz="1100" b="1">
                <a:solidFill>
                  <a:srgbClr val="CC0000"/>
                </a:solidFill>
                <a:latin typeface="Georgia"/>
                <a:ea typeface="Georgia"/>
                <a:cs typeface="Georgia"/>
                <a:sym typeface="Georgia"/>
              </a:rPr>
              <a:t>Course numbering system on the back of the transcript or in course catalog often indicates college level, bachelor degree applicable courses.</a:t>
            </a:r>
            <a:endParaRPr sz="1100" b="1">
              <a:solidFill>
                <a:srgbClr val="CC0000"/>
              </a:solidFill>
              <a:latin typeface="Georgia"/>
              <a:ea typeface="Georgia"/>
              <a:cs typeface="Georgia"/>
              <a:sym typeface="Georgia"/>
            </a:endParaRPr>
          </a:p>
          <a:p>
            <a:pPr marL="457200" lvl="0" indent="-298450" algn="l" rtl="0">
              <a:spcBef>
                <a:spcPts val="1000"/>
              </a:spcBef>
              <a:spcAft>
                <a:spcPts val="0"/>
              </a:spcAft>
              <a:buClr>
                <a:srgbClr val="CC0000"/>
              </a:buClr>
              <a:buSzPts val="1100"/>
              <a:buFont typeface="Georgia"/>
              <a:buChar char="➢"/>
            </a:pPr>
            <a:r>
              <a:rPr lang="en" sz="1100" b="1">
                <a:solidFill>
                  <a:srgbClr val="CC0000"/>
                </a:solidFill>
                <a:latin typeface="Georgia"/>
                <a:ea typeface="Georgia"/>
                <a:cs typeface="Georgia"/>
                <a:sym typeface="Georgia"/>
              </a:rPr>
              <a:t>Make sure to select a subject for each course line.  If there is no corresponding subject select Special Topics.</a:t>
            </a:r>
            <a:endParaRPr sz="1100" b="1">
              <a:solidFill>
                <a:srgbClr val="CC0000"/>
              </a:solidFill>
              <a:latin typeface="Georgia"/>
              <a:ea typeface="Georgia"/>
              <a:cs typeface="Georgia"/>
              <a:sym typeface="Georgia"/>
            </a:endParaRPr>
          </a:p>
          <a:p>
            <a:pPr marL="0" lvl="0" indent="0" algn="l" rtl="0">
              <a:spcBef>
                <a:spcPts val="1000"/>
              </a:spcBef>
              <a:spcAft>
                <a:spcPts val="1000"/>
              </a:spcAft>
              <a:buNone/>
            </a:pPr>
            <a:endParaRPr sz="1100" b="1">
              <a:solidFill>
                <a:srgbClr val="CC0000"/>
              </a:solidFill>
              <a:latin typeface="Georgia"/>
              <a:ea typeface="Georgia"/>
              <a:cs typeface="Georgia"/>
              <a:sym typeface="Georgia"/>
            </a:endParaRPr>
          </a:p>
        </p:txBody>
      </p:sp>
      <p:pic>
        <p:nvPicPr>
          <p:cNvPr id="193" name="Google Shape;193;p33"/>
          <p:cNvPicPr preferRelativeResize="0"/>
          <p:nvPr/>
        </p:nvPicPr>
        <p:blipFill>
          <a:blip r:embed="rId3">
            <a:alphaModFix/>
          </a:blip>
          <a:stretch>
            <a:fillRect/>
          </a:stretch>
        </p:blipFill>
        <p:spPr>
          <a:xfrm>
            <a:off x="128825" y="98800"/>
            <a:ext cx="5153425" cy="4945900"/>
          </a:xfrm>
          <a:prstGeom prst="rect">
            <a:avLst/>
          </a:prstGeom>
          <a:noFill/>
          <a:ln>
            <a:noFill/>
          </a:ln>
        </p:spPr>
      </p:pic>
      <p:sp>
        <p:nvSpPr>
          <p:cNvPr id="194" name="Google Shape;194;p33"/>
          <p:cNvSpPr/>
          <p:nvPr/>
        </p:nvSpPr>
        <p:spPr>
          <a:xfrm>
            <a:off x="304800" y="2273225"/>
            <a:ext cx="4469400" cy="3963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304800" y="4050900"/>
            <a:ext cx="4469400" cy="3963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1282200" y="38150"/>
            <a:ext cx="6372300" cy="51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a:solidFill>
                  <a:srgbClr val="CC0000"/>
                </a:solidFill>
                <a:latin typeface="Impact"/>
                <a:ea typeface="Impact"/>
                <a:cs typeface="Impact"/>
                <a:sym typeface="Impact"/>
              </a:rPr>
              <a:t>Academic History-Transcript Entry</a:t>
            </a:r>
            <a:endParaRPr/>
          </a:p>
        </p:txBody>
      </p:sp>
      <p:sp>
        <p:nvSpPr>
          <p:cNvPr id="201" name="Google Shape;201;p34"/>
          <p:cNvSpPr txBox="1"/>
          <p:nvPr/>
        </p:nvSpPr>
        <p:spPr>
          <a:xfrm>
            <a:off x="1569900" y="3563275"/>
            <a:ext cx="5949000" cy="6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34"/>
          <p:cNvSpPr txBox="1"/>
          <p:nvPr/>
        </p:nvSpPr>
        <p:spPr>
          <a:xfrm>
            <a:off x="6051550" y="1743175"/>
            <a:ext cx="3000000" cy="2609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a:latin typeface="Average"/>
                <a:ea typeface="Average"/>
                <a:cs typeface="Average"/>
                <a:sym typeface="Average"/>
              </a:rPr>
              <a:t>T</a:t>
            </a:r>
            <a:r>
              <a:rPr lang="en" sz="1100" b="1">
                <a:latin typeface="Georgia"/>
                <a:ea typeface="Georgia"/>
                <a:cs typeface="Georgia"/>
                <a:sym typeface="Georgia"/>
              </a:rPr>
              <a:t>est Credit and CSU GE</a:t>
            </a:r>
            <a:endParaRPr sz="1100">
              <a:latin typeface="Georgia"/>
              <a:ea typeface="Georgia"/>
              <a:cs typeface="Georgia"/>
              <a:sym typeface="Georgia"/>
            </a:endParaRPr>
          </a:p>
          <a:p>
            <a:pPr marL="0" lvl="0" indent="0" algn="l" rtl="0">
              <a:lnSpc>
                <a:spcPct val="115000"/>
              </a:lnSpc>
              <a:spcBef>
                <a:spcPts val="1000"/>
              </a:spcBef>
              <a:spcAft>
                <a:spcPts val="0"/>
              </a:spcAft>
              <a:buNone/>
            </a:pPr>
            <a:r>
              <a:rPr lang="en" sz="1100">
                <a:latin typeface="Georgia"/>
                <a:ea typeface="Georgia"/>
                <a:cs typeface="Georgia"/>
                <a:sym typeface="Georgia"/>
              </a:rPr>
              <a:t>Credit awarded for AP and IB exams noted on the primary college transcript that is used to fulfill one or more of the four required General Education subjects is entered as coursework. This allows the credit to be assigned to GE categories where eligible. Only enter credit awarded from exams at your transfer institution. Add test credit to first term of attendance.</a:t>
            </a:r>
            <a:endParaRPr sz="1100">
              <a:latin typeface="Georgia"/>
              <a:ea typeface="Georgia"/>
              <a:cs typeface="Georgia"/>
              <a:sym typeface="Georgia"/>
            </a:endParaRPr>
          </a:p>
        </p:txBody>
      </p:sp>
      <p:pic>
        <p:nvPicPr>
          <p:cNvPr id="203" name="Google Shape;203;p34"/>
          <p:cNvPicPr preferRelativeResize="0"/>
          <p:nvPr/>
        </p:nvPicPr>
        <p:blipFill>
          <a:blip r:embed="rId3">
            <a:alphaModFix/>
          </a:blip>
          <a:stretch>
            <a:fillRect/>
          </a:stretch>
        </p:blipFill>
        <p:spPr>
          <a:xfrm>
            <a:off x="29250" y="875325"/>
            <a:ext cx="5948999" cy="42681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5"/>
          <p:cNvPicPr preferRelativeResize="0"/>
          <p:nvPr/>
        </p:nvPicPr>
        <p:blipFill>
          <a:blip r:embed="rId3">
            <a:alphaModFix/>
          </a:blip>
          <a:stretch>
            <a:fillRect/>
          </a:stretch>
        </p:blipFill>
        <p:spPr>
          <a:xfrm>
            <a:off x="973600" y="188700"/>
            <a:ext cx="7196800" cy="47042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7475"/>
            <a:ext cx="8520600" cy="69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CC0000"/>
                </a:solidFill>
                <a:latin typeface="Impact"/>
                <a:ea typeface="Impact"/>
                <a:cs typeface="Impact"/>
                <a:sym typeface="Impact"/>
              </a:rPr>
              <a:t>Creating An Account</a:t>
            </a:r>
            <a:endParaRPr sz="3000">
              <a:solidFill>
                <a:srgbClr val="CC0000"/>
              </a:solidFill>
              <a:latin typeface="Impact"/>
              <a:ea typeface="Impact"/>
              <a:cs typeface="Impact"/>
              <a:sym typeface="Impact"/>
            </a:endParaRPr>
          </a:p>
        </p:txBody>
      </p:sp>
      <p:sp>
        <p:nvSpPr>
          <p:cNvPr id="61" name="Google Shape;61;p14"/>
          <p:cNvSpPr txBox="1">
            <a:spLocks noGrp="1"/>
          </p:cNvSpPr>
          <p:nvPr>
            <p:ph type="body" idx="1"/>
          </p:nvPr>
        </p:nvSpPr>
        <p:spPr>
          <a:xfrm>
            <a:off x="311700" y="911375"/>
            <a:ext cx="8520600" cy="48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00"/>
                </a:solidFill>
                <a:latin typeface="Georgia"/>
                <a:ea typeface="Georgia"/>
                <a:cs typeface="Georgia"/>
                <a:sym typeface="Georgia"/>
              </a:rPr>
              <a:t>www.calstate.edu/apply</a:t>
            </a:r>
            <a:endParaRPr b="1"/>
          </a:p>
        </p:txBody>
      </p:sp>
      <p:pic>
        <p:nvPicPr>
          <p:cNvPr id="62" name="Google Shape;62;p14" descr="Picture1.png"/>
          <p:cNvPicPr preferRelativeResize="0"/>
          <p:nvPr/>
        </p:nvPicPr>
        <p:blipFill>
          <a:blip r:embed="rId3">
            <a:alphaModFix/>
          </a:blip>
          <a:stretch>
            <a:fillRect/>
          </a:stretch>
        </p:blipFill>
        <p:spPr>
          <a:xfrm>
            <a:off x="3654500" y="1612500"/>
            <a:ext cx="5271000" cy="3358200"/>
          </a:xfrm>
          <a:prstGeom prst="rect">
            <a:avLst/>
          </a:prstGeom>
          <a:noFill/>
          <a:ln>
            <a:noFill/>
          </a:ln>
        </p:spPr>
      </p:pic>
      <p:pic>
        <p:nvPicPr>
          <p:cNvPr id="63" name="Google Shape;63;p14"/>
          <p:cNvPicPr preferRelativeResize="0"/>
          <p:nvPr/>
        </p:nvPicPr>
        <p:blipFill rotWithShape="1">
          <a:blip r:embed="rId4">
            <a:alphaModFix/>
          </a:blip>
          <a:srcRect r="6568"/>
          <a:stretch/>
        </p:blipFill>
        <p:spPr>
          <a:xfrm>
            <a:off x="177650" y="1612500"/>
            <a:ext cx="3426100" cy="19601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311700" y="198200"/>
            <a:ext cx="8520600" cy="56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a:solidFill>
                  <a:srgbClr val="CC0000"/>
                </a:solidFill>
                <a:latin typeface="Impact"/>
                <a:ea typeface="Impact"/>
                <a:cs typeface="Impact"/>
                <a:sym typeface="Impact"/>
              </a:rPr>
              <a:t>Academic History-General Education</a:t>
            </a:r>
            <a:endParaRPr/>
          </a:p>
        </p:txBody>
      </p:sp>
      <p:pic>
        <p:nvPicPr>
          <p:cNvPr id="5" name="Google Shape;393;p30"/>
          <p:cNvPicPr preferRelativeResize="0">
            <a:picLocks noGrp="1"/>
          </p:cNvPicPr>
          <p:nvPr>
            <p:ph type="body" idx="1"/>
          </p:nvPr>
        </p:nvPicPr>
        <p:blipFill rotWithShape="1">
          <a:blip r:embed="rId3">
            <a:alphaModFix/>
          </a:blip>
          <a:srcRect/>
          <a:stretch/>
        </p:blipFill>
        <p:spPr>
          <a:xfrm>
            <a:off x="120027" y="928482"/>
            <a:ext cx="6687828" cy="4109567"/>
          </a:xfrm>
          <a:prstGeom prst="rect">
            <a:avLst/>
          </a:prstGeom>
          <a:noFill/>
          <a:ln>
            <a:noFill/>
          </a:ln>
          <a:effectLst>
            <a:outerShdw blurRad="50800">
              <a:srgbClr val="000000">
                <a:alpha val="40000"/>
              </a:srgbClr>
            </a:outerShdw>
          </a:effectLst>
        </p:spPr>
      </p:pic>
      <p:pic>
        <p:nvPicPr>
          <p:cNvPr id="243" name="Google Shape;243;p39"/>
          <p:cNvPicPr preferRelativeResize="0"/>
          <p:nvPr/>
        </p:nvPicPr>
        <p:blipFill>
          <a:blip r:embed="rId4">
            <a:alphaModFix/>
          </a:blip>
          <a:stretch>
            <a:fillRect/>
          </a:stretch>
        </p:blipFill>
        <p:spPr>
          <a:xfrm>
            <a:off x="6051074" y="1759302"/>
            <a:ext cx="2790825" cy="244792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40"/>
          <p:cNvSpPr txBox="1">
            <a:spLocks noGrp="1"/>
          </p:cNvSpPr>
          <p:nvPr>
            <p:ph type="title"/>
          </p:nvPr>
        </p:nvSpPr>
        <p:spPr>
          <a:xfrm>
            <a:off x="167025" y="181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rgbClr val="CC0000"/>
                </a:solidFill>
                <a:latin typeface="Impact"/>
                <a:ea typeface="Impact"/>
                <a:cs typeface="Impact"/>
                <a:sym typeface="Impact"/>
              </a:rPr>
              <a:t>Supporting Information-ADT</a:t>
            </a:r>
            <a:endParaRPr sz="2400"/>
          </a:p>
        </p:txBody>
      </p:sp>
      <p:pic>
        <p:nvPicPr>
          <p:cNvPr id="5" name="Google Shape;418;p33"/>
          <p:cNvPicPr preferRelativeResize="0">
            <a:picLocks noGrp="1"/>
          </p:cNvPicPr>
          <p:nvPr>
            <p:ph type="body" idx="1"/>
          </p:nvPr>
        </p:nvPicPr>
        <p:blipFill rotWithShape="1">
          <a:blip r:embed="rId3">
            <a:alphaModFix/>
          </a:blip>
          <a:srcRect/>
          <a:stretch/>
        </p:blipFill>
        <p:spPr>
          <a:xfrm>
            <a:off x="1113778" y="754325"/>
            <a:ext cx="6627093" cy="4213724"/>
          </a:xfrm>
          <a:prstGeom prst="rect">
            <a:avLst/>
          </a:prstGeom>
          <a:noFill/>
          <a:ln>
            <a:noFill/>
          </a:ln>
          <a:effectLst>
            <a:outerShdw blurRad="50800">
              <a:srgbClr val="000000">
                <a:alpha val="4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167025" y="181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rgbClr val="CC0000"/>
                </a:solidFill>
                <a:latin typeface="Impact"/>
                <a:ea typeface="Impact"/>
                <a:cs typeface="Impact"/>
                <a:sym typeface="Impact"/>
              </a:rPr>
              <a:t>Supporting Information-EOP Application</a:t>
            </a:r>
            <a:endParaRPr sz="2400"/>
          </a:p>
        </p:txBody>
      </p:sp>
      <p:pic>
        <p:nvPicPr>
          <p:cNvPr id="256" name="Google Shape;256;p41"/>
          <p:cNvPicPr preferRelativeResize="0"/>
          <p:nvPr/>
        </p:nvPicPr>
        <p:blipFill>
          <a:blip r:embed="rId3">
            <a:alphaModFix/>
          </a:blip>
          <a:stretch>
            <a:fillRect/>
          </a:stretch>
        </p:blipFill>
        <p:spPr>
          <a:xfrm>
            <a:off x="167025" y="942900"/>
            <a:ext cx="4102299" cy="3361450"/>
          </a:xfrm>
          <a:prstGeom prst="rect">
            <a:avLst/>
          </a:prstGeom>
          <a:noFill/>
          <a:ln>
            <a:noFill/>
          </a:ln>
        </p:spPr>
      </p:pic>
      <p:pic>
        <p:nvPicPr>
          <p:cNvPr id="257" name="Google Shape;257;p41"/>
          <p:cNvPicPr preferRelativeResize="0"/>
          <p:nvPr/>
        </p:nvPicPr>
        <p:blipFill>
          <a:blip r:embed="rId4">
            <a:alphaModFix/>
          </a:blip>
          <a:stretch>
            <a:fillRect/>
          </a:stretch>
        </p:blipFill>
        <p:spPr>
          <a:xfrm>
            <a:off x="4363875" y="1130975"/>
            <a:ext cx="4780126" cy="387032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2"/>
          <p:cNvPicPr preferRelativeResize="0"/>
          <p:nvPr/>
        </p:nvPicPr>
        <p:blipFill>
          <a:blip r:embed="rId3">
            <a:alphaModFix/>
          </a:blip>
          <a:stretch>
            <a:fillRect/>
          </a:stretch>
        </p:blipFill>
        <p:spPr>
          <a:xfrm>
            <a:off x="2236075" y="898849"/>
            <a:ext cx="4483750" cy="1005275"/>
          </a:xfrm>
          <a:prstGeom prst="rect">
            <a:avLst/>
          </a:prstGeom>
          <a:noFill/>
          <a:ln>
            <a:noFill/>
          </a:ln>
        </p:spPr>
      </p:pic>
      <p:pic>
        <p:nvPicPr>
          <p:cNvPr id="263" name="Google Shape;263;p42"/>
          <p:cNvPicPr preferRelativeResize="0"/>
          <p:nvPr/>
        </p:nvPicPr>
        <p:blipFill>
          <a:blip r:embed="rId4">
            <a:alphaModFix/>
          </a:blip>
          <a:stretch>
            <a:fillRect/>
          </a:stretch>
        </p:blipFill>
        <p:spPr>
          <a:xfrm>
            <a:off x="897838" y="3031675"/>
            <a:ext cx="7160224" cy="1837400"/>
          </a:xfrm>
          <a:prstGeom prst="rect">
            <a:avLst/>
          </a:prstGeom>
          <a:noFill/>
          <a:ln>
            <a:noFill/>
          </a:ln>
        </p:spPr>
      </p:pic>
      <p:sp>
        <p:nvSpPr>
          <p:cNvPr id="264" name="Google Shape;264;p42"/>
          <p:cNvSpPr txBox="1"/>
          <p:nvPr/>
        </p:nvSpPr>
        <p:spPr>
          <a:xfrm>
            <a:off x="1403400" y="72375"/>
            <a:ext cx="6149100" cy="75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CC0000"/>
                </a:solidFill>
                <a:latin typeface="Impact"/>
                <a:ea typeface="Impact"/>
                <a:cs typeface="Impact"/>
                <a:sym typeface="Impact"/>
              </a:rPr>
              <a:t>EOP Application</a:t>
            </a:r>
            <a:endParaRPr sz="2600"/>
          </a:p>
        </p:txBody>
      </p:sp>
      <p:pic>
        <p:nvPicPr>
          <p:cNvPr id="265" name="Google Shape;265;p42"/>
          <p:cNvPicPr preferRelativeResize="0"/>
          <p:nvPr/>
        </p:nvPicPr>
        <p:blipFill>
          <a:blip r:embed="rId5">
            <a:alphaModFix/>
          </a:blip>
          <a:stretch>
            <a:fillRect/>
          </a:stretch>
        </p:blipFill>
        <p:spPr>
          <a:xfrm>
            <a:off x="659925" y="2481800"/>
            <a:ext cx="7824149" cy="509725"/>
          </a:xfrm>
          <a:prstGeom prst="rect">
            <a:avLst/>
          </a:prstGeom>
          <a:noFill/>
          <a:ln>
            <a:noFill/>
          </a:ln>
        </p:spPr>
      </p:pic>
      <p:pic>
        <p:nvPicPr>
          <p:cNvPr id="266" name="Google Shape;266;p42"/>
          <p:cNvPicPr preferRelativeResize="0"/>
          <p:nvPr/>
        </p:nvPicPr>
        <p:blipFill>
          <a:blip r:embed="rId6">
            <a:alphaModFix/>
          </a:blip>
          <a:stretch>
            <a:fillRect/>
          </a:stretch>
        </p:blipFill>
        <p:spPr>
          <a:xfrm rot="10800000">
            <a:off x="-107540" y="4991100"/>
            <a:ext cx="259940" cy="8200"/>
          </a:xfrm>
          <a:prstGeom prst="rect">
            <a:avLst/>
          </a:prstGeom>
          <a:noFill/>
          <a:ln>
            <a:noFill/>
          </a:ln>
        </p:spPr>
      </p:pic>
      <p:pic>
        <p:nvPicPr>
          <p:cNvPr id="267" name="Google Shape;267;p42"/>
          <p:cNvPicPr preferRelativeResize="0"/>
          <p:nvPr/>
        </p:nvPicPr>
        <p:blipFill rotWithShape="1">
          <a:blip r:embed="rId7">
            <a:alphaModFix/>
          </a:blip>
          <a:srcRect/>
          <a:stretch/>
        </p:blipFill>
        <p:spPr>
          <a:xfrm>
            <a:off x="659925" y="1978200"/>
            <a:ext cx="7824149" cy="5036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a:spLocks noGrp="1"/>
          </p:cNvSpPr>
          <p:nvPr>
            <p:ph type="title"/>
          </p:nvPr>
        </p:nvSpPr>
        <p:spPr>
          <a:xfrm>
            <a:off x="6092775" y="152625"/>
            <a:ext cx="2927400" cy="10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CC0000"/>
                </a:solidFill>
                <a:latin typeface="Impact"/>
                <a:ea typeface="Impact"/>
                <a:cs typeface="Impact"/>
                <a:sym typeface="Impact"/>
              </a:rPr>
              <a:t>Program                     </a:t>
            </a:r>
            <a:endParaRPr sz="3000">
              <a:solidFill>
                <a:srgbClr val="CC0000"/>
              </a:solidFill>
              <a:latin typeface="Impact"/>
              <a:ea typeface="Impact"/>
              <a:cs typeface="Impact"/>
              <a:sym typeface="Impact"/>
            </a:endParaRPr>
          </a:p>
          <a:p>
            <a:pPr marL="0" lvl="0" indent="0" algn="l" rtl="0">
              <a:spcBef>
                <a:spcPts val="0"/>
              </a:spcBef>
              <a:spcAft>
                <a:spcPts val="0"/>
              </a:spcAft>
              <a:buClr>
                <a:schemeClr val="dk1"/>
              </a:buClr>
              <a:buSzPts val="1100"/>
              <a:buFont typeface="Arial"/>
              <a:buNone/>
            </a:pPr>
            <a:r>
              <a:rPr lang="en" sz="3000">
                <a:solidFill>
                  <a:srgbClr val="CC0000"/>
                </a:solidFill>
                <a:latin typeface="Impact"/>
                <a:ea typeface="Impact"/>
                <a:cs typeface="Impact"/>
                <a:sym typeface="Impact"/>
              </a:rPr>
              <a:t>               Materials</a:t>
            </a:r>
            <a:endParaRPr sz="2400" b="1">
              <a:latin typeface="Georgia"/>
              <a:ea typeface="Georgia"/>
              <a:cs typeface="Georgia"/>
              <a:sym typeface="Georgia"/>
            </a:endParaRPr>
          </a:p>
        </p:txBody>
      </p:sp>
      <p:pic>
        <p:nvPicPr>
          <p:cNvPr id="273" name="Google Shape;273;p43"/>
          <p:cNvPicPr preferRelativeResize="0"/>
          <p:nvPr/>
        </p:nvPicPr>
        <p:blipFill>
          <a:blip r:embed="rId3">
            <a:alphaModFix/>
          </a:blip>
          <a:stretch>
            <a:fillRect/>
          </a:stretch>
        </p:blipFill>
        <p:spPr>
          <a:xfrm>
            <a:off x="0" y="0"/>
            <a:ext cx="5840951" cy="5069501"/>
          </a:xfrm>
          <a:prstGeom prst="rect">
            <a:avLst/>
          </a:prstGeom>
          <a:noFill/>
          <a:ln>
            <a:noFill/>
          </a:ln>
        </p:spPr>
      </p:pic>
      <p:pic>
        <p:nvPicPr>
          <p:cNvPr id="274" name="Google Shape;274;p43"/>
          <p:cNvPicPr preferRelativeResize="0"/>
          <p:nvPr/>
        </p:nvPicPr>
        <p:blipFill>
          <a:blip r:embed="rId4">
            <a:alphaModFix/>
          </a:blip>
          <a:stretch>
            <a:fillRect/>
          </a:stretch>
        </p:blipFill>
        <p:spPr>
          <a:xfrm>
            <a:off x="6207026" y="1785325"/>
            <a:ext cx="2533650" cy="26003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311700" y="151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dirty="0">
                <a:solidFill>
                  <a:srgbClr val="CC0000"/>
                </a:solidFill>
                <a:latin typeface="Impact"/>
                <a:ea typeface="Impact"/>
                <a:cs typeface="Impact"/>
                <a:sym typeface="Impact"/>
              </a:rPr>
              <a:t>Submitting Application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1934893158"/>
              </p:ext>
            </p:extLst>
          </p:nvPr>
        </p:nvGraphicFramePr>
        <p:xfrm>
          <a:off x="218277" y="560440"/>
          <a:ext cx="8672052" cy="1038285"/>
        </p:xfrm>
        <a:graphic>
          <a:graphicData uri="http://schemas.openxmlformats.org/drawingml/2006/table">
            <a:tbl>
              <a:tblPr firstRow="1" bandRow="1">
                <a:tableStyleId>{2D5ABB26-0587-4C30-8999-92F81FD0307C}</a:tableStyleId>
              </a:tblPr>
              <a:tblGrid>
                <a:gridCol w="8672052">
                  <a:extLst>
                    <a:ext uri="{9D8B030D-6E8A-4147-A177-3AD203B41FA5}">
                      <a16:colId xmlns:a16="http://schemas.microsoft.com/office/drawing/2014/main" val="20000"/>
                    </a:ext>
                  </a:extLst>
                </a:gridCol>
              </a:tblGrid>
              <a:tr h="1038285">
                <a:tc>
                  <a:txBody>
                    <a:bodyPr/>
                    <a:lstStyle/>
                    <a:p>
                      <a:r>
                        <a:rPr lang="en-US" sz="1400" b="1" i="0" u="none" strike="noStrike" cap="none" dirty="0" smtClean="0">
                          <a:solidFill>
                            <a:schemeClr val="tx1"/>
                          </a:solidFill>
                          <a:effectLst/>
                          <a:latin typeface="+mn-lt"/>
                          <a:ea typeface="+mn-ea"/>
                          <a:cs typeface="+mn-cs"/>
                          <a:sym typeface="Arial"/>
                        </a:rPr>
                        <a:t>Application fee waivers</a:t>
                      </a:r>
                    </a:p>
                    <a:p>
                      <a:r>
                        <a:rPr lang="en-US" sz="1400" b="0" i="0" u="none" strike="noStrike" cap="none" dirty="0" smtClean="0">
                          <a:solidFill>
                            <a:schemeClr val="tx1"/>
                          </a:solidFill>
                          <a:effectLst/>
                          <a:latin typeface="+mn-lt"/>
                          <a:ea typeface="+mn-ea"/>
                          <a:cs typeface="+mn-cs"/>
                          <a:sym typeface="Arial"/>
                        </a:rPr>
                        <a:t>Fee waivers are automatically generated based on the information provided in the application. You must fully complete the application before the fee waiver eligibility is determined. </a:t>
                      </a:r>
                      <a:br>
                        <a:rPr lang="en-US" sz="1400" b="0" i="0" u="none" strike="noStrike" cap="none" dirty="0" smtClean="0">
                          <a:solidFill>
                            <a:schemeClr val="tx1"/>
                          </a:solidFill>
                          <a:effectLst/>
                          <a:latin typeface="+mn-lt"/>
                          <a:ea typeface="+mn-ea"/>
                          <a:cs typeface="+mn-cs"/>
                          <a:sym typeface="Arial"/>
                        </a:rPr>
                      </a:br>
                      <a:r>
                        <a:rPr lang="en-US" sz="1400" b="0" i="0" u="none" strike="noStrike" cap="none" dirty="0" smtClean="0">
                          <a:solidFill>
                            <a:schemeClr val="tx1"/>
                          </a:solidFill>
                          <a:effectLst/>
                          <a:latin typeface="+mn-lt"/>
                          <a:ea typeface="+mn-ea"/>
                          <a:cs typeface="+mn-cs"/>
                          <a:sym typeface="Arial"/>
                        </a:rPr>
                        <a:t>Select the </a:t>
                      </a:r>
                      <a:r>
                        <a:rPr lang="en-US" sz="1400" b="1" i="0" u="none" strike="noStrike" cap="none" dirty="0" smtClean="0">
                          <a:solidFill>
                            <a:schemeClr val="tx1"/>
                          </a:solidFill>
                          <a:effectLst/>
                          <a:latin typeface="+mn-lt"/>
                          <a:ea typeface="+mn-ea"/>
                          <a:cs typeface="+mn-cs"/>
                          <a:sym typeface="Arial"/>
                        </a:rPr>
                        <a:t>“</a:t>
                      </a:r>
                      <a:r>
                        <a:rPr lang="en-US" sz="1400" b="1" i="0" u="none" strike="noStrike" cap="none" dirty="0" smtClean="0">
                          <a:solidFill>
                            <a:srgbClr val="0070C0"/>
                          </a:solidFill>
                          <a:effectLst/>
                          <a:latin typeface="+mn-lt"/>
                          <a:ea typeface="+mn-ea"/>
                          <a:cs typeface="+mn-cs"/>
                          <a:sym typeface="Arial"/>
                        </a:rPr>
                        <a:t>Check My Fee Waivers</a:t>
                      </a:r>
                      <a:r>
                        <a:rPr lang="en-US" sz="1400" b="1" i="0" u="none" strike="noStrike" cap="none" dirty="0" smtClean="0">
                          <a:solidFill>
                            <a:schemeClr val="tx1"/>
                          </a:solidFill>
                          <a:effectLst/>
                          <a:latin typeface="+mn-lt"/>
                          <a:ea typeface="+mn-ea"/>
                          <a:cs typeface="+mn-cs"/>
                          <a:sym typeface="Arial"/>
                        </a:rPr>
                        <a:t>” </a:t>
                      </a:r>
                      <a:r>
                        <a:rPr lang="en-US" sz="1400" b="0" i="0" u="none" strike="noStrike" cap="none" dirty="0" smtClean="0">
                          <a:solidFill>
                            <a:schemeClr val="tx1"/>
                          </a:solidFill>
                          <a:effectLst/>
                          <a:latin typeface="+mn-lt"/>
                          <a:ea typeface="+mn-ea"/>
                          <a:cs typeface="+mn-cs"/>
                          <a:sym typeface="Arial"/>
                        </a:rPr>
                        <a:t>link to view eligibility.</a:t>
                      </a:r>
                      <a:endParaRPr lang="en-US" dirty="0"/>
                    </a:p>
                  </a:txBody>
                  <a:tcPr/>
                </a:tc>
                <a:extLst>
                  <a:ext uri="{0D108BD9-81ED-4DB2-BD59-A6C34878D82A}">
                    <a16:rowId xmlns:a16="http://schemas.microsoft.com/office/drawing/2014/main" val="10000"/>
                  </a:ext>
                </a:extLst>
              </a:tr>
            </a:tbl>
          </a:graphicData>
        </a:graphic>
      </p:graphicFrame>
      <p:pic>
        <p:nvPicPr>
          <p:cNvPr id="5" name="Google Shape;436;p35"/>
          <p:cNvPicPr preferRelativeResize="0">
            <a:picLocks noGrp="1"/>
          </p:cNvPicPr>
          <p:nvPr>
            <p:ph type="body" idx="1"/>
          </p:nvPr>
        </p:nvPicPr>
        <p:blipFill rotWithShape="1">
          <a:blip r:embed="rId3">
            <a:alphaModFix/>
          </a:blip>
          <a:srcRect/>
          <a:stretch/>
        </p:blipFill>
        <p:spPr>
          <a:xfrm>
            <a:off x="1630576" y="1657718"/>
            <a:ext cx="5882848" cy="3395222"/>
          </a:xfrm>
          <a:prstGeom prst="rect">
            <a:avLst/>
          </a:prstGeom>
          <a:noFill/>
          <a:ln>
            <a:noFill/>
          </a:ln>
          <a:effectLst>
            <a:outerShdw blurRad="50800">
              <a:srgbClr val="000000">
                <a:alpha val="4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300" dirty="0"/>
              <a:t>SDSU: Transfer Admission Guarantee (TAG) for Local Students</a:t>
            </a:r>
            <a:endParaRPr lang="en-US" sz="2300" dirty="0"/>
          </a:p>
        </p:txBody>
      </p:sp>
      <p:sp>
        <p:nvSpPr>
          <p:cNvPr id="3" name="Text Placeholder 2"/>
          <p:cNvSpPr>
            <a:spLocks noGrp="1"/>
          </p:cNvSpPr>
          <p:nvPr>
            <p:ph type="body" idx="1"/>
          </p:nvPr>
        </p:nvSpPr>
        <p:spPr>
          <a:xfrm>
            <a:off x="311700" y="1152475"/>
            <a:ext cx="8520600" cy="3944568"/>
          </a:xfrm>
        </p:spPr>
        <p:txBody>
          <a:bodyPr>
            <a:normAutofit fontScale="92500" lnSpcReduction="20000"/>
          </a:bodyPr>
          <a:lstStyle/>
          <a:p>
            <a:pPr marL="205740" indent="-205740">
              <a:lnSpc>
                <a:spcPct val="120000"/>
              </a:lnSpc>
              <a:buClr>
                <a:schemeClr val="accent3"/>
              </a:buClr>
              <a:buFont typeface="Wingdings 2"/>
              <a:buChar char=""/>
              <a:defRPr/>
            </a:pPr>
            <a:r>
              <a:rPr lang="en-US" sz="1500" dirty="0"/>
              <a:t>You are in SDSU’s service area if 100% of your coursework has been completed at one or more of the following colleges:</a:t>
            </a:r>
          </a:p>
          <a:p>
            <a:pPr marL="294894" lvl="1" indent="0">
              <a:lnSpc>
                <a:spcPct val="120000"/>
              </a:lnSpc>
              <a:spcBef>
                <a:spcPts val="0"/>
              </a:spcBef>
              <a:buNone/>
              <a:defRPr/>
            </a:pPr>
            <a:r>
              <a:rPr lang="en-US" dirty="0"/>
              <a:t>Cuyamaca College	</a:t>
            </a:r>
            <a:r>
              <a:rPr lang="en-US" dirty="0" smtClean="0"/>
              <a:t>	San </a:t>
            </a:r>
            <a:r>
              <a:rPr lang="en-US" dirty="0"/>
              <a:t>Diego Miramar College </a:t>
            </a:r>
          </a:p>
          <a:p>
            <a:pPr marL="294894" lvl="1" indent="0">
              <a:lnSpc>
                <a:spcPct val="120000"/>
              </a:lnSpc>
              <a:spcBef>
                <a:spcPts val="0"/>
              </a:spcBef>
              <a:buNone/>
              <a:defRPr/>
            </a:pPr>
            <a:r>
              <a:rPr lang="en-US" dirty="0"/>
              <a:t>Grossmont College	</a:t>
            </a:r>
            <a:r>
              <a:rPr lang="en-US" dirty="0" smtClean="0"/>
              <a:t>	San </a:t>
            </a:r>
            <a:r>
              <a:rPr lang="en-US" dirty="0"/>
              <a:t>Diego City College</a:t>
            </a:r>
          </a:p>
          <a:p>
            <a:pPr marL="294894" lvl="1" indent="0">
              <a:lnSpc>
                <a:spcPct val="120000"/>
              </a:lnSpc>
              <a:spcBef>
                <a:spcPts val="0"/>
              </a:spcBef>
              <a:buNone/>
              <a:defRPr/>
            </a:pPr>
            <a:r>
              <a:rPr lang="en-US" dirty="0"/>
              <a:t>Southwestern College	San Diego Mesa College </a:t>
            </a:r>
          </a:p>
          <a:p>
            <a:pPr marL="294894" lvl="1" indent="0">
              <a:lnSpc>
                <a:spcPct val="120000"/>
              </a:lnSpc>
              <a:spcBef>
                <a:spcPts val="0"/>
              </a:spcBef>
              <a:buNone/>
              <a:defRPr/>
            </a:pPr>
            <a:r>
              <a:rPr lang="en-US" dirty="0"/>
              <a:t>Imperial Valley College</a:t>
            </a:r>
          </a:p>
          <a:p>
            <a:pPr marL="480060" lvl="1" indent="-185166">
              <a:lnSpc>
                <a:spcPct val="120000"/>
              </a:lnSpc>
              <a:spcBef>
                <a:spcPts val="0"/>
              </a:spcBef>
              <a:buFont typeface="Wingdings 2"/>
              <a:buChar char=""/>
              <a:defRPr/>
            </a:pPr>
            <a:endParaRPr lang="en-US" dirty="0"/>
          </a:p>
          <a:p>
            <a:pPr marL="205740" indent="-205740">
              <a:lnSpc>
                <a:spcPct val="120000"/>
              </a:lnSpc>
              <a:buClr>
                <a:schemeClr val="accent3"/>
              </a:buClr>
              <a:buFont typeface="Wingdings 2"/>
              <a:buChar char=""/>
              <a:defRPr/>
            </a:pPr>
            <a:r>
              <a:rPr lang="en-US" sz="1500" dirty="0"/>
              <a:t>100% of major-prep courses must be completed by Spring </a:t>
            </a:r>
          </a:p>
          <a:p>
            <a:pPr marL="480775" lvl="1" indent="-205740">
              <a:lnSpc>
                <a:spcPct val="120000"/>
              </a:lnSpc>
              <a:spcBef>
                <a:spcPts val="0"/>
              </a:spcBef>
              <a:buClr>
                <a:schemeClr val="accent3"/>
              </a:buClr>
              <a:buFont typeface="Wingdings 2"/>
              <a:buChar char=""/>
              <a:defRPr/>
            </a:pPr>
            <a:r>
              <a:rPr lang="en-US" dirty="0"/>
              <a:t>Even if Cuyamaca doesn’t offer the course, you must complete it at another local community college or through Cross Enrollment</a:t>
            </a:r>
          </a:p>
          <a:p>
            <a:pPr marL="480775" lvl="1" indent="-205740">
              <a:lnSpc>
                <a:spcPct val="120000"/>
              </a:lnSpc>
              <a:spcBef>
                <a:spcPts val="0"/>
              </a:spcBef>
              <a:buClr>
                <a:schemeClr val="accent3"/>
              </a:buClr>
              <a:buFont typeface="Wingdings 2"/>
              <a:buChar char=""/>
              <a:defRPr/>
            </a:pPr>
            <a:endParaRPr lang="en-US" dirty="0"/>
          </a:p>
          <a:p>
            <a:pPr marL="205740" indent="-205740">
              <a:lnSpc>
                <a:spcPct val="120000"/>
              </a:lnSpc>
              <a:buClr>
                <a:schemeClr val="accent3"/>
              </a:buClr>
              <a:buFont typeface="Wingdings 2"/>
              <a:buChar char=""/>
              <a:defRPr/>
            </a:pPr>
            <a:r>
              <a:rPr lang="en-US" sz="1500" dirty="0"/>
              <a:t>Majors excluded from TAG: </a:t>
            </a:r>
          </a:p>
          <a:p>
            <a:pPr marL="480060" lvl="1" indent="-185166">
              <a:lnSpc>
                <a:spcPct val="120000"/>
              </a:lnSpc>
              <a:spcBef>
                <a:spcPts val="0"/>
              </a:spcBef>
              <a:buFont typeface="Wingdings 2"/>
              <a:buChar char=""/>
              <a:defRPr/>
            </a:pPr>
            <a:r>
              <a:rPr lang="en-US" b="1" dirty="0"/>
              <a:t>School of Nursing, Music and Dance, or Television, Film and New Media, Theater Arts (Performance) and Bachelor of Vocational Education, Athletic Training, Social Work.</a:t>
            </a:r>
          </a:p>
          <a:p>
            <a:pPr marL="480060" lvl="1" indent="-185166">
              <a:lnSpc>
                <a:spcPct val="120000"/>
              </a:lnSpc>
              <a:spcBef>
                <a:spcPts val="0"/>
              </a:spcBef>
              <a:buFont typeface="Wingdings 2"/>
              <a:buChar char=""/>
              <a:defRPr/>
            </a:pPr>
            <a:r>
              <a:rPr lang="en-US" b="1" dirty="0"/>
              <a:t>All ADT Majors</a:t>
            </a:r>
            <a:endParaRPr lang="en-US" dirty="0"/>
          </a:p>
          <a:p>
            <a:pPr marL="205740" indent="-205740">
              <a:lnSpc>
                <a:spcPct val="120000"/>
              </a:lnSpc>
              <a:buClr>
                <a:schemeClr val="accent3"/>
              </a:buClr>
              <a:buFont typeface="Wingdings 2"/>
              <a:buChar char=""/>
              <a:defRPr/>
            </a:pPr>
            <a:endParaRPr lang="en-US" sz="1500" dirty="0"/>
          </a:p>
          <a:p>
            <a:pPr marL="205740" indent="-205740">
              <a:lnSpc>
                <a:spcPct val="120000"/>
              </a:lnSpc>
              <a:buClr>
                <a:schemeClr val="accent3"/>
              </a:buClr>
              <a:buFont typeface="Wingdings 2"/>
              <a:buChar char=""/>
              <a:defRPr/>
            </a:pPr>
            <a:r>
              <a:rPr lang="en-US" sz="1500" dirty="0"/>
              <a:t>Must have 2.4 GPA  or GPA of the major, whichever is </a:t>
            </a:r>
            <a:r>
              <a:rPr lang="en-US" sz="1500" dirty="0" smtClean="0"/>
              <a:t>higher</a:t>
            </a:r>
            <a:endParaRPr lang="en-US" sz="1500" dirty="0"/>
          </a:p>
        </p:txBody>
      </p:sp>
    </p:spTree>
    <p:extLst>
      <p:ext uri="{BB962C8B-B14F-4D97-AF65-F5344CB8AC3E}">
        <p14:creationId xmlns:p14="http://schemas.microsoft.com/office/powerpoint/2010/main" val="3929735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700" dirty="0"/>
              <a:t>CSUSM Admission Criteria</a:t>
            </a:r>
            <a:endParaRPr lang="en-US" dirty="0"/>
          </a:p>
        </p:txBody>
      </p:sp>
      <p:sp>
        <p:nvSpPr>
          <p:cNvPr id="3" name="Text Placeholder 2"/>
          <p:cNvSpPr>
            <a:spLocks noGrp="1"/>
          </p:cNvSpPr>
          <p:nvPr>
            <p:ph type="body" idx="1"/>
          </p:nvPr>
        </p:nvSpPr>
        <p:spPr/>
        <p:txBody>
          <a:bodyPr>
            <a:normAutofit/>
          </a:bodyPr>
          <a:lstStyle/>
          <a:p>
            <a:pPr>
              <a:defRPr/>
            </a:pPr>
            <a:r>
              <a:rPr lang="en-US" sz="1500" dirty="0"/>
              <a:t>Tier 1: Completed ADT in similar major from a local admissions area college (Palomar, </a:t>
            </a:r>
            <a:r>
              <a:rPr lang="en-US" sz="1500" dirty="0" err="1"/>
              <a:t>Miracosta</a:t>
            </a:r>
            <a:r>
              <a:rPr lang="en-US" sz="1500" dirty="0"/>
              <a:t>, MSJC)</a:t>
            </a:r>
          </a:p>
          <a:p>
            <a:pPr>
              <a:defRPr/>
            </a:pPr>
            <a:r>
              <a:rPr lang="en-US" sz="1500" dirty="0"/>
              <a:t>Tier 2: 12 units at a local admissions area school (Palomar, </a:t>
            </a:r>
            <a:r>
              <a:rPr lang="en-US" sz="1500" dirty="0" err="1"/>
              <a:t>MiraCosta</a:t>
            </a:r>
            <a:r>
              <a:rPr lang="en-US" sz="1500" dirty="0"/>
              <a:t>, MSJC) in last semester (or last year if part-time as long as student has not attended a non-local campus)</a:t>
            </a:r>
          </a:p>
          <a:p>
            <a:pPr>
              <a:defRPr/>
            </a:pPr>
            <a:r>
              <a:rPr lang="en-US" sz="1500" dirty="0"/>
              <a:t>Tier 3: ADT in similar major earned at a non-local admissions area college (Region X schools would have priority over schools from outside San Diego)</a:t>
            </a:r>
          </a:p>
          <a:p>
            <a:pPr>
              <a:defRPr/>
            </a:pPr>
            <a:r>
              <a:rPr lang="en-US" sz="1500" dirty="0"/>
              <a:t>Tier 4: Completed CSU GE or IGETC (with Oral </a:t>
            </a:r>
            <a:r>
              <a:rPr lang="en-US" sz="1500" dirty="0" err="1"/>
              <a:t>Comm</a:t>
            </a:r>
            <a:r>
              <a:rPr lang="en-US" sz="1500" dirty="0"/>
              <a:t>) certification and major prep completed in the local admissions area (Palomar, </a:t>
            </a:r>
            <a:r>
              <a:rPr lang="en-US" sz="1500" dirty="0" err="1"/>
              <a:t>Miracosta</a:t>
            </a:r>
            <a:r>
              <a:rPr lang="en-US" sz="1500" dirty="0"/>
              <a:t>, MSJC)</a:t>
            </a:r>
          </a:p>
          <a:p>
            <a:pPr>
              <a:defRPr/>
            </a:pPr>
            <a:r>
              <a:rPr lang="en-US" sz="1500" dirty="0"/>
              <a:t>Tier 5: Completed CSU GE or IGETC (with Oral </a:t>
            </a:r>
            <a:r>
              <a:rPr lang="en-US" sz="1500" dirty="0" err="1"/>
              <a:t>Comm</a:t>
            </a:r>
            <a:r>
              <a:rPr lang="en-US" sz="1500" dirty="0"/>
              <a:t>) certification and major prep completed at a non-local admission area college (Region X schools would have priority over schools outside of San Diego)</a:t>
            </a:r>
          </a:p>
        </p:txBody>
      </p:sp>
    </p:spTree>
    <p:extLst>
      <p:ext uri="{BB962C8B-B14F-4D97-AF65-F5344CB8AC3E}">
        <p14:creationId xmlns:p14="http://schemas.microsoft.com/office/powerpoint/2010/main" val="2585044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700" dirty="0"/>
              <a:t>SDSU Veterans</a:t>
            </a:r>
            <a:endParaRPr lang="en-US" dirty="0"/>
          </a:p>
        </p:txBody>
      </p:sp>
      <p:sp>
        <p:nvSpPr>
          <p:cNvPr id="3" name="Text Placeholder 2"/>
          <p:cNvSpPr>
            <a:spLocks noGrp="1"/>
          </p:cNvSpPr>
          <p:nvPr>
            <p:ph type="body" idx="1"/>
          </p:nvPr>
        </p:nvSpPr>
        <p:spPr/>
        <p:txBody>
          <a:bodyPr>
            <a:normAutofit/>
          </a:bodyPr>
          <a:lstStyle/>
          <a:p>
            <a:r>
              <a:rPr lang="en-US" dirty="0"/>
              <a:t>Holly </a:t>
            </a:r>
            <a:r>
              <a:rPr lang="en-US" dirty="0" err="1" smtClean="0"/>
              <a:t>Shaffner</a:t>
            </a:r>
            <a:endParaRPr lang="en-US" dirty="0"/>
          </a:p>
          <a:p>
            <a:pPr lvl="1"/>
            <a:r>
              <a:rPr lang="en-US" dirty="0" smtClean="0"/>
              <a:t>(619) 594-0834</a:t>
            </a:r>
          </a:p>
          <a:p>
            <a:pPr lvl="1"/>
            <a:r>
              <a:rPr lang="en-US" u="sng" dirty="0" smtClean="0">
                <a:hlinkClick r:id="rId2"/>
              </a:rPr>
              <a:t>hshaffner@sdsu.edu</a:t>
            </a:r>
            <a:endParaRPr lang="en-US" dirty="0"/>
          </a:p>
        </p:txBody>
      </p:sp>
    </p:spTree>
    <p:extLst>
      <p:ext uri="{BB962C8B-B14F-4D97-AF65-F5344CB8AC3E}">
        <p14:creationId xmlns:p14="http://schemas.microsoft.com/office/powerpoint/2010/main" val="3787369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700" dirty="0"/>
              <a:t>CSUSM Veterans</a:t>
            </a:r>
            <a:endParaRPr lang="en-US" dirty="0"/>
          </a:p>
        </p:txBody>
      </p:sp>
      <p:sp>
        <p:nvSpPr>
          <p:cNvPr id="3" name="Text Placeholder 2"/>
          <p:cNvSpPr>
            <a:spLocks noGrp="1"/>
          </p:cNvSpPr>
          <p:nvPr>
            <p:ph type="body" idx="1"/>
          </p:nvPr>
        </p:nvSpPr>
        <p:spPr/>
        <p:txBody>
          <a:bodyPr>
            <a:normAutofit/>
          </a:bodyPr>
          <a:lstStyle/>
          <a:p>
            <a:r>
              <a:rPr lang="en-US" altLang="en-US" dirty="0"/>
              <a:t>CSUSM does not hold the local criteria for admission to Veteran students.</a:t>
            </a:r>
          </a:p>
          <a:p>
            <a:r>
              <a:rPr lang="en-US" altLang="en-US" dirty="0" smtClean="0"/>
              <a:t>CSUSM admits </a:t>
            </a:r>
            <a:r>
              <a:rPr lang="en-US" altLang="en-US" dirty="0"/>
              <a:t>Veteran students to Fall and Spring terms.</a:t>
            </a:r>
          </a:p>
          <a:p>
            <a:endParaRPr lang="en-US" dirty="0"/>
          </a:p>
        </p:txBody>
      </p:sp>
    </p:spTree>
    <p:extLst>
      <p:ext uri="{BB962C8B-B14F-4D97-AF65-F5344CB8AC3E}">
        <p14:creationId xmlns:p14="http://schemas.microsoft.com/office/powerpoint/2010/main" val="5038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58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CC0000"/>
                </a:solidFill>
                <a:latin typeface="Impact"/>
                <a:ea typeface="Impact"/>
                <a:cs typeface="Impact"/>
                <a:sym typeface="Impact"/>
              </a:rPr>
              <a:t>Creating An Account</a:t>
            </a:r>
            <a:endParaRPr sz="2600">
              <a:solidFill>
                <a:srgbClr val="CC0000"/>
              </a:solidFill>
              <a:latin typeface="Impact"/>
              <a:ea typeface="Impact"/>
              <a:cs typeface="Impact"/>
              <a:sym typeface="Impact"/>
            </a:endParaRPr>
          </a:p>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94675" y="1118350"/>
            <a:ext cx="2784600" cy="3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0000"/>
                </a:solidFill>
                <a:latin typeface="Bree Serif"/>
                <a:ea typeface="Bree Serif"/>
                <a:cs typeface="Bree Serif"/>
                <a:sym typeface="Bree Serif"/>
              </a:rPr>
              <a:t>You will receive communication via email to the address provided.</a:t>
            </a:r>
            <a:endParaRPr sz="1600" b="1">
              <a:solidFill>
                <a:srgbClr val="000000"/>
              </a:solidFill>
              <a:latin typeface="Bree Serif"/>
              <a:ea typeface="Bree Serif"/>
              <a:cs typeface="Bree Serif"/>
              <a:sym typeface="Bree Serif"/>
            </a:endParaRPr>
          </a:p>
          <a:p>
            <a:pPr marL="0" lvl="0" indent="0" algn="ctr" rtl="0">
              <a:spcBef>
                <a:spcPts val="1600"/>
              </a:spcBef>
              <a:spcAft>
                <a:spcPts val="1600"/>
              </a:spcAft>
              <a:buNone/>
            </a:pPr>
            <a:r>
              <a:rPr lang="en" sz="1600" b="1">
                <a:solidFill>
                  <a:srgbClr val="000000"/>
                </a:solidFill>
                <a:latin typeface="Bree Serif"/>
                <a:ea typeface="Bree Serif"/>
                <a:cs typeface="Bree Serif"/>
                <a:sym typeface="Bree Serif"/>
              </a:rPr>
              <a:t>Updates can be made until the application is submitted. </a:t>
            </a:r>
            <a:r>
              <a:rPr lang="en" sz="1600">
                <a:solidFill>
                  <a:srgbClr val="000000"/>
                </a:solidFill>
                <a:latin typeface="Bree Serif"/>
                <a:ea typeface="Bree Serif"/>
                <a:cs typeface="Bree Serif"/>
                <a:sym typeface="Bree Serif"/>
              </a:rPr>
              <a:t> </a:t>
            </a:r>
            <a:r>
              <a:rPr lang="en" sz="1600" b="1" u="sng">
                <a:solidFill>
                  <a:srgbClr val="000000"/>
                </a:solidFill>
                <a:latin typeface="Bree Serif"/>
                <a:ea typeface="Bree Serif"/>
                <a:cs typeface="Bree Serif"/>
                <a:sym typeface="Bree Serif"/>
              </a:rPr>
              <a:t>Once an application is submitted you cannot change the information.</a:t>
            </a:r>
            <a:endParaRPr sz="1600" b="1" u="sng">
              <a:solidFill>
                <a:srgbClr val="000000"/>
              </a:solidFill>
              <a:latin typeface="Bree Serif"/>
              <a:ea typeface="Bree Serif"/>
              <a:cs typeface="Bree Serif"/>
              <a:sym typeface="Bree Serif"/>
            </a:endParaRPr>
          </a:p>
        </p:txBody>
      </p:sp>
      <p:pic>
        <p:nvPicPr>
          <p:cNvPr id="77" name="Google Shape;77;p16"/>
          <p:cNvPicPr preferRelativeResize="0"/>
          <p:nvPr/>
        </p:nvPicPr>
        <p:blipFill>
          <a:blip r:embed="rId3">
            <a:alphaModFix/>
          </a:blip>
          <a:stretch>
            <a:fillRect/>
          </a:stretch>
        </p:blipFill>
        <p:spPr>
          <a:xfrm>
            <a:off x="3096300" y="1087400"/>
            <a:ext cx="3320625" cy="3903700"/>
          </a:xfrm>
          <a:prstGeom prst="rect">
            <a:avLst/>
          </a:prstGeom>
          <a:noFill/>
          <a:ln>
            <a:noFill/>
          </a:ln>
        </p:spPr>
      </p:pic>
      <p:pic>
        <p:nvPicPr>
          <p:cNvPr id="78" name="Google Shape;78;p16"/>
          <p:cNvPicPr preferRelativeResize="0"/>
          <p:nvPr/>
        </p:nvPicPr>
        <p:blipFill>
          <a:blip r:embed="rId4">
            <a:alphaModFix/>
          </a:blip>
          <a:stretch>
            <a:fillRect/>
          </a:stretch>
        </p:blipFill>
        <p:spPr>
          <a:xfrm>
            <a:off x="6482600" y="1087400"/>
            <a:ext cx="2509001" cy="3841875"/>
          </a:xfrm>
          <a:prstGeom prst="rect">
            <a:avLst/>
          </a:prstGeom>
          <a:noFill/>
          <a:ln>
            <a:noFill/>
          </a:ln>
        </p:spPr>
      </p:pic>
    </p:spTree>
    <p:extLst>
      <p:ext uri="{BB962C8B-B14F-4D97-AF65-F5344CB8AC3E}">
        <p14:creationId xmlns:p14="http://schemas.microsoft.com/office/powerpoint/2010/main" val="321396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SDSU Supplemental Application</a:t>
            </a:r>
          </a:p>
        </p:txBody>
      </p:sp>
      <p:sp>
        <p:nvSpPr>
          <p:cNvPr id="3" name="Text Placeholder 2"/>
          <p:cNvSpPr>
            <a:spLocks noGrp="1"/>
          </p:cNvSpPr>
          <p:nvPr>
            <p:ph type="body" idx="1"/>
          </p:nvPr>
        </p:nvSpPr>
        <p:spPr/>
        <p:txBody>
          <a:bodyPr>
            <a:noAutofit/>
          </a:bodyPr>
          <a:lstStyle/>
          <a:p>
            <a:pPr>
              <a:lnSpc>
                <a:spcPct val="100000"/>
              </a:lnSpc>
              <a:spcAft>
                <a:spcPts val="450"/>
              </a:spcAft>
            </a:pPr>
            <a:r>
              <a:rPr lang="en-US" altLang="en-US" sz="1350" dirty="0"/>
              <a:t>Within one to five working days after submitting your initial application, you will receive a Red ID. You must use your Red ID to activate your </a:t>
            </a:r>
            <a:r>
              <a:rPr lang="en-US" altLang="en-US" sz="1350" dirty="0" err="1"/>
              <a:t>WebPortal</a:t>
            </a:r>
            <a:r>
              <a:rPr lang="en-US" altLang="en-US" sz="1350" dirty="0"/>
              <a:t> account.</a:t>
            </a:r>
          </a:p>
          <a:p>
            <a:pPr>
              <a:lnSpc>
                <a:spcPct val="100000"/>
              </a:lnSpc>
              <a:spcAft>
                <a:spcPts val="450"/>
              </a:spcAft>
            </a:pPr>
            <a:r>
              <a:rPr lang="en-US" altLang="en-US" sz="1350" dirty="0" smtClean="0"/>
              <a:t>Due</a:t>
            </a:r>
            <a:r>
              <a:rPr lang="en-US" altLang="en-US" sz="1350" dirty="0"/>
              <a:t>: </a:t>
            </a:r>
            <a:r>
              <a:rPr lang="en-US" altLang="en-US" sz="1350" dirty="0" smtClean="0"/>
              <a:t>January</a:t>
            </a:r>
            <a:endParaRPr lang="en-US" altLang="en-US" sz="1350" dirty="0"/>
          </a:p>
          <a:p>
            <a:pPr>
              <a:lnSpc>
                <a:spcPct val="100000"/>
              </a:lnSpc>
              <a:spcAft>
                <a:spcPts val="450"/>
              </a:spcAft>
            </a:pPr>
            <a:r>
              <a:rPr lang="en-US" altLang="en-US" sz="1350" dirty="0"/>
              <a:t>Update your self-reported grade point average </a:t>
            </a:r>
          </a:p>
          <a:p>
            <a:pPr>
              <a:lnSpc>
                <a:spcPct val="100000"/>
              </a:lnSpc>
              <a:spcAft>
                <a:spcPts val="450"/>
              </a:spcAft>
            </a:pPr>
            <a:r>
              <a:rPr lang="en-US" altLang="en-US" sz="1350" dirty="0"/>
              <a:t>Verify the number of units you will complete by end of Spring </a:t>
            </a:r>
          </a:p>
          <a:p>
            <a:pPr>
              <a:lnSpc>
                <a:spcPct val="100000"/>
              </a:lnSpc>
              <a:spcAft>
                <a:spcPts val="450"/>
              </a:spcAft>
            </a:pPr>
            <a:r>
              <a:rPr lang="en-US" altLang="en-US" sz="1350" dirty="0"/>
              <a:t>Indicate if you have completed or will complete Golden 4 classes with grades of C- or better</a:t>
            </a:r>
          </a:p>
          <a:p>
            <a:pPr>
              <a:lnSpc>
                <a:spcPct val="100000"/>
              </a:lnSpc>
              <a:spcAft>
                <a:spcPts val="450"/>
              </a:spcAft>
            </a:pPr>
            <a:r>
              <a:rPr lang="en-US" altLang="en-US" sz="1350" dirty="0"/>
              <a:t>Indicate if you completed or will complete the preparation for the major courses</a:t>
            </a:r>
          </a:p>
          <a:p>
            <a:pPr>
              <a:lnSpc>
                <a:spcPct val="100000"/>
              </a:lnSpc>
              <a:spcAft>
                <a:spcPts val="450"/>
              </a:spcAft>
            </a:pPr>
            <a:r>
              <a:rPr lang="en-US" altLang="en-US" sz="1350" dirty="0"/>
              <a:t>Indicate if you will be receiving an ADT</a:t>
            </a:r>
          </a:p>
          <a:p>
            <a:pPr>
              <a:lnSpc>
                <a:spcPct val="100000"/>
              </a:lnSpc>
              <a:spcAft>
                <a:spcPts val="450"/>
              </a:spcAft>
            </a:pPr>
            <a:r>
              <a:rPr lang="en-US" altLang="en-US" sz="1350" dirty="0"/>
              <a:t>Submit online through SDSU </a:t>
            </a:r>
            <a:r>
              <a:rPr lang="en-US" altLang="en-US" sz="1350" dirty="0" err="1"/>
              <a:t>WebPortal</a:t>
            </a:r>
            <a:endParaRPr lang="en-US" altLang="en-US" sz="1350" dirty="0"/>
          </a:p>
          <a:p>
            <a:pPr lvl="1">
              <a:lnSpc>
                <a:spcPct val="100000"/>
              </a:lnSpc>
              <a:spcBef>
                <a:spcPts val="0"/>
              </a:spcBef>
              <a:spcAft>
                <a:spcPts val="450"/>
              </a:spcAft>
            </a:pPr>
            <a:r>
              <a:rPr lang="en-US" altLang="en-US" sz="1350" dirty="0">
                <a:hlinkClick r:id="rId2"/>
              </a:rPr>
              <a:t>www.sdsu.edu/portal</a:t>
            </a:r>
            <a:endParaRPr lang="en-US" altLang="en-US" sz="1350" dirty="0"/>
          </a:p>
          <a:p>
            <a:pPr>
              <a:lnSpc>
                <a:spcPct val="100000"/>
              </a:lnSpc>
              <a:spcAft>
                <a:spcPts val="450"/>
              </a:spcAft>
            </a:pPr>
            <a:r>
              <a:rPr lang="en-US" altLang="en-US" sz="1350" dirty="0"/>
              <a:t>Transfer Center offers Supplemental Application workshops in January</a:t>
            </a:r>
          </a:p>
          <a:p>
            <a:pPr>
              <a:lnSpc>
                <a:spcPct val="100000"/>
              </a:lnSpc>
              <a:spcAft>
                <a:spcPts val="450"/>
              </a:spcAft>
            </a:pPr>
            <a:r>
              <a:rPr lang="en-US" altLang="en-US" sz="1350" u="sng" dirty="0"/>
              <a:t>Print yourself a copy of the Supplemental Application!!!</a:t>
            </a:r>
          </a:p>
        </p:txBody>
      </p:sp>
    </p:spTree>
    <p:extLst>
      <p:ext uri="{BB962C8B-B14F-4D97-AF65-F5344CB8AC3E}">
        <p14:creationId xmlns:p14="http://schemas.microsoft.com/office/powerpoint/2010/main" val="1439039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700" dirty="0"/>
              <a:t>Transcripts</a:t>
            </a:r>
            <a:endParaRPr lang="en-US" dirty="0"/>
          </a:p>
        </p:txBody>
      </p:sp>
      <p:sp>
        <p:nvSpPr>
          <p:cNvPr id="3" name="Text Placeholder 2"/>
          <p:cNvSpPr>
            <a:spLocks noGrp="1"/>
          </p:cNvSpPr>
          <p:nvPr>
            <p:ph type="body" idx="1"/>
          </p:nvPr>
        </p:nvSpPr>
        <p:spPr/>
        <p:txBody>
          <a:bodyPr>
            <a:normAutofit/>
          </a:bodyPr>
          <a:lstStyle/>
          <a:p>
            <a:pPr eaLnBrk="1" hangingPunct="1"/>
            <a:r>
              <a:rPr lang="en-US" altLang="en-US" dirty="0"/>
              <a:t>Read carefully when each transfer school requests transcripts</a:t>
            </a:r>
          </a:p>
          <a:p>
            <a:pPr eaLnBrk="1" hangingPunct="1"/>
            <a:r>
              <a:rPr lang="en-US" altLang="en-US" dirty="0" smtClean="0"/>
              <a:t>When the time is right, you </a:t>
            </a:r>
            <a:r>
              <a:rPr lang="en-US" altLang="en-US" dirty="0"/>
              <a:t>must request transcripts from each college you attended</a:t>
            </a:r>
          </a:p>
          <a:p>
            <a:pPr eaLnBrk="1" hangingPunct="1"/>
            <a:r>
              <a:rPr lang="en-US" altLang="en-US" dirty="0"/>
              <a:t>AP scores must also be requested</a:t>
            </a:r>
          </a:p>
          <a:p>
            <a:pPr lvl="1" eaLnBrk="1" hangingPunct="1"/>
            <a:r>
              <a:rPr lang="en-US" altLang="en-US" dirty="0" smtClean="0">
                <a:hlinkClick r:id="rId2"/>
              </a:rPr>
              <a:t>www.collegeboard.com</a:t>
            </a:r>
            <a:endParaRPr lang="en-US" altLang="en-US" dirty="0"/>
          </a:p>
        </p:txBody>
      </p:sp>
    </p:spTree>
    <p:extLst>
      <p:ext uri="{BB962C8B-B14F-4D97-AF65-F5344CB8AC3E}">
        <p14:creationId xmlns:p14="http://schemas.microsoft.com/office/powerpoint/2010/main" val="3600129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700" dirty="0"/>
              <a:t>SDSU &amp; CSUSM: Important Dates </a:t>
            </a:r>
            <a:endParaRPr lang="en-US" dirty="0"/>
          </a:p>
        </p:txBody>
      </p:sp>
      <p:sp>
        <p:nvSpPr>
          <p:cNvPr id="3" name="Text Placeholder 2"/>
          <p:cNvSpPr>
            <a:spLocks noGrp="1"/>
          </p:cNvSpPr>
          <p:nvPr>
            <p:ph type="body" idx="1"/>
          </p:nvPr>
        </p:nvSpPr>
        <p:spPr>
          <a:xfrm>
            <a:off x="311700" y="1152474"/>
            <a:ext cx="8520600" cy="3991025"/>
          </a:xfrm>
        </p:spPr>
        <p:txBody>
          <a:bodyPr>
            <a:normAutofit fontScale="77500" lnSpcReduction="20000"/>
          </a:bodyPr>
          <a:lstStyle/>
          <a:p>
            <a:pPr marL="0" indent="0">
              <a:lnSpc>
                <a:spcPct val="120000"/>
              </a:lnSpc>
              <a:buNone/>
              <a:defRPr/>
            </a:pPr>
            <a:r>
              <a:rPr lang="en-US" altLang="en-US" sz="2100" dirty="0">
                <a:solidFill>
                  <a:schemeClr val="hlink"/>
                </a:solidFill>
              </a:rPr>
              <a:t>January </a:t>
            </a: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smtClean="0"/>
              <a:t>SDSU Supplemental Application Due</a:t>
            </a:r>
            <a:endParaRPr lang="en-US" altLang="en-US" dirty="0"/>
          </a:p>
          <a:p>
            <a:pPr marL="342900">
              <a:lnSpc>
                <a:spcPct val="120000"/>
              </a:lnSpc>
              <a:buClr>
                <a:schemeClr val="bg1">
                  <a:lumMod val="50000"/>
                </a:schemeClr>
              </a:buClr>
              <a:buFont typeface="Arial" panose="020B0604020202020204" pitchFamily="34" charset="0"/>
              <a:buChar char="•"/>
              <a:defRPr/>
            </a:pPr>
            <a:endParaRPr lang="en-US" altLang="en-US" sz="2100" dirty="0" smtClean="0">
              <a:solidFill>
                <a:schemeClr val="hlink"/>
              </a:solidFill>
            </a:endParaRPr>
          </a:p>
          <a:p>
            <a:pPr marL="0" indent="0">
              <a:lnSpc>
                <a:spcPct val="120000"/>
              </a:lnSpc>
              <a:buClr>
                <a:schemeClr val="bg1">
                  <a:lumMod val="50000"/>
                </a:schemeClr>
              </a:buClr>
              <a:buNone/>
              <a:defRPr/>
            </a:pPr>
            <a:r>
              <a:rPr lang="en-US" altLang="en-US" sz="2100" dirty="0" smtClean="0">
                <a:solidFill>
                  <a:schemeClr val="hlink"/>
                </a:solidFill>
              </a:rPr>
              <a:t>February </a:t>
            </a:r>
            <a:r>
              <a:rPr lang="en-US" altLang="en-US" sz="2100" dirty="0">
                <a:solidFill>
                  <a:schemeClr val="hlink"/>
                </a:solidFill>
              </a:rPr>
              <a:t>15</a:t>
            </a: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a:t>CSUSM: official transcripts must be received from all colleges attended</a:t>
            </a:r>
          </a:p>
          <a:p>
            <a:pPr marL="342900">
              <a:lnSpc>
                <a:spcPct val="120000"/>
              </a:lnSpc>
              <a:buClr>
                <a:schemeClr val="bg1">
                  <a:lumMod val="50000"/>
                </a:schemeClr>
              </a:buClr>
              <a:buFont typeface="Arial" panose="020B0604020202020204" pitchFamily="34" charset="0"/>
              <a:buChar char="•"/>
              <a:defRPr/>
            </a:pPr>
            <a:endParaRPr lang="en-US" altLang="en-US" sz="2100" dirty="0" smtClean="0">
              <a:solidFill>
                <a:schemeClr val="hlink"/>
              </a:solidFill>
            </a:endParaRPr>
          </a:p>
          <a:p>
            <a:pPr marL="0" indent="0">
              <a:lnSpc>
                <a:spcPct val="120000"/>
              </a:lnSpc>
              <a:buClr>
                <a:schemeClr val="bg1">
                  <a:lumMod val="50000"/>
                </a:schemeClr>
              </a:buClr>
              <a:buNone/>
              <a:defRPr/>
            </a:pPr>
            <a:r>
              <a:rPr lang="en-US" altLang="en-US" sz="2100" dirty="0" smtClean="0">
                <a:solidFill>
                  <a:schemeClr val="hlink"/>
                </a:solidFill>
              </a:rPr>
              <a:t>March</a:t>
            </a:r>
            <a:endParaRPr lang="en-US" altLang="en-US" sz="2100" dirty="0">
              <a:solidFill>
                <a:schemeClr val="hlink"/>
              </a:solidFill>
            </a:endParaRP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a:t>Admissions decisions </a:t>
            </a:r>
            <a:r>
              <a:rPr lang="en-US" altLang="en-US" dirty="0" smtClean="0"/>
              <a:t>sent (ADT applicants will be notified after March 15)</a:t>
            </a:r>
            <a:endParaRPr lang="en-US" altLang="en-US" dirty="0"/>
          </a:p>
          <a:p>
            <a:pPr marL="342900">
              <a:lnSpc>
                <a:spcPct val="120000"/>
              </a:lnSpc>
              <a:buClr>
                <a:schemeClr val="bg1">
                  <a:lumMod val="50000"/>
                </a:schemeClr>
              </a:buClr>
              <a:buFont typeface="Arial" panose="020B0604020202020204" pitchFamily="34" charset="0"/>
              <a:buChar char="•"/>
              <a:defRPr/>
            </a:pPr>
            <a:endParaRPr lang="en-US" altLang="en-US" sz="2100" dirty="0" smtClean="0">
              <a:solidFill>
                <a:schemeClr val="hlink"/>
              </a:solidFill>
            </a:endParaRPr>
          </a:p>
          <a:p>
            <a:pPr marL="0" indent="0">
              <a:lnSpc>
                <a:spcPct val="120000"/>
              </a:lnSpc>
              <a:buClr>
                <a:schemeClr val="bg1">
                  <a:lumMod val="50000"/>
                </a:schemeClr>
              </a:buClr>
              <a:buNone/>
              <a:defRPr/>
            </a:pPr>
            <a:r>
              <a:rPr lang="en-US" altLang="en-US" sz="2100" dirty="0" smtClean="0">
                <a:solidFill>
                  <a:schemeClr val="hlink"/>
                </a:solidFill>
              </a:rPr>
              <a:t>MAY </a:t>
            </a:r>
            <a:r>
              <a:rPr lang="en-US" altLang="en-US" sz="2100" dirty="0">
                <a:solidFill>
                  <a:schemeClr val="hlink"/>
                </a:solidFill>
              </a:rPr>
              <a:t>1</a:t>
            </a: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a:t>Official transcripts (SDSU)</a:t>
            </a: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a:t>Student intent to register (SDSU &amp; CSUSM)</a:t>
            </a: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smtClean="0"/>
              <a:t>$400 </a:t>
            </a:r>
            <a:r>
              <a:rPr lang="en-US" altLang="en-US" dirty="0"/>
              <a:t>non-refundable fee (SDSU)</a:t>
            </a: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smtClean="0"/>
              <a:t>$150 </a:t>
            </a:r>
            <a:r>
              <a:rPr lang="en-US" altLang="en-US" dirty="0"/>
              <a:t>non-refundable fee (CSUSM)</a:t>
            </a:r>
          </a:p>
          <a:p>
            <a:pPr marL="285750" indent="-285750">
              <a:lnSpc>
                <a:spcPct val="120000"/>
              </a:lnSpc>
              <a:buClr>
                <a:schemeClr val="bg1">
                  <a:lumMod val="50000"/>
                </a:schemeClr>
              </a:buClr>
              <a:buFont typeface="Arial" panose="020B0604020202020204" pitchFamily="34" charset="0"/>
              <a:buChar char="•"/>
              <a:defRPr/>
            </a:pPr>
            <a:endParaRPr lang="en-US" altLang="en-US" dirty="0" smtClean="0">
              <a:solidFill>
                <a:schemeClr val="hlink"/>
              </a:solidFill>
            </a:endParaRPr>
          </a:p>
          <a:p>
            <a:pPr marL="0" indent="0">
              <a:lnSpc>
                <a:spcPct val="120000"/>
              </a:lnSpc>
              <a:buClr>
                <a:schemeClr val="bg1">
                  <a:lumMod val="50000"/>
                </a:schemeClr>
              </a:buClr>
              <a:buNone/>
              <a:defRPr/>
            </a:pPr>
            <a:r>
              <a:rPr lang="en-US" altLang="en-US" dirty="0" smtClean="0">
                <a:solidFill>
                  <a:schemeClr val="hlink"/>
                </a:solidFill>
              </a:rPr>
              <a:t>Final </a:t>
            </a:r>
            <a:r>
              <a:rPr lang="en-US" altLang="en-US" dirty="0">
                <a:solidFill>
                  <a:schemeClr val="hlink"/>
                </a:solidFill>
              </a:rPr>
              <a:t>Transcripts with Spring grades: </a:t>
            </a: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a:t>For SDSU: June 30</a:t>
            </a:r>
          </a:p>
          <a:p>
            <a:pPr marL="742950" lvl="2" indent="-285750">
              <a:lnSpc>
                <a:spcPct val="120000"/>
              </a:lnSpc>
              <a:spcBef>
                <a:spcPts val="0"/>
              </a:spcBef>
              <a:buClr>
                <a:schemeClr val="bg1">
                  <a:lumMod val="50000"/>
                </a:schemeClr>
              </a:buClr>
              <a:buFont typeface="Arial" panose="020B0604020202020204" pitchFamily="34" charset="0"/>
              <a:buChar char="•"/>
              <a:defRPr/>
            </a:pPr>
            <a:r>
              <a:rPr lang="en-US" altLang="en-US" dirty="0"/>
              <a:t>For CSUSM: July </a:t>
            </a:r>
            <a:r>
              <a:rPr lang="en-US" altLang="en-US" dirty="0" smtClean="0"/>
              <a:t>15</a:t>
            </a:r>
            <a:endParaRPr lang="en-US" altLang="en-US" dirty="0"/>
          </a:p>
          <a:p>
            <a:endParaRPr lang="en-US" dirty="0"/>
          </a:p>
        </p:txBody>
      </p:sp>
    </p:spTree>
    <p:extLst>
      <p:ext uri="{BB962C8B-B14F-4D97-AF65-F5344CB8AC3E}">
        <p14:creationId xmlns:p14="http://schemas.microsoft.com/office/powerpoint/2010/main" val="1972732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Next Steps</a:t>
            </a:r>
            <a:endParaRPr lang="en-US" dirty="0"/>
          </a:p>
        </p:txBody>
      </p:sp>
      <p:sp>
        <p:nvSpPr>
          <p:cNvPr id="3" name="Text Placeholder 2"/>
          <p:cNvSpPr>
            <a:spLocks noGrp="1"/>
          </p:cNvSpPr>
          <p:nvPr>
            <p:ph type="body" idx="1"/>
          </p:nvPr>
        </p:nvSpPr>
        <p:spPr>
          <a:xfrm>
            <a:off x="240907" y="1164274"/>
            <a:ext cx="8520600" cy="3416400"/>
          </a:xfrm>
        </p:spPr>
        <p:txBody>
          <a:bodyPr/>
          <a:lstStyle/>
          <a:p>
            <a:pPr>
              <a:buFont typeface="Arial" panose="020B0604020202020204" pitchFamily="34" charset="0"/>
              <a:buChar char="•"/>
            </a:pPr>
            <a:r>
              <a:rPr lang="en-US" dirty="0"/>
              <a:t>Meet with a Counselor if not sure which courses remaining to transfer</a:t>
            </a:r>
          </a:p>
          <a:p>
            <a:pPr>
              <a:buFont typeface="Arial" panose="020B0604020202020204" pitchFamily="34" charset="0"/>
              <a:buChar char="•"/>
            </a:pPr>
            <a:r>
              <a:rPr lang="en-US" dirty="0" smtClean="0"/>
              <a:t>Submit your Cal Apply application by November 30</a:t>
            </a:r>
          </a:p>
          <a:p>
            <a:pPr>
              <a:buFont typeface="Arial" panose="020B0604020202020204" pitchFamily="34" charset="0"/>
              <a:buChar char="•"/>
            </a:pPr>
            <a:r>
              <a:rPr lang="en-US" dirty="0" smtClean="0"/>
              <a:t>For SDSU students: complete SDSU Supplemental Application by January 22 SDSU Supplemental Application is on SDSU </a:t>
            </a:r>
            <a:r>
              <a:rPr lang="en-US" dirty="0" err="1" smtClean="0"/>
              <a:t>WebPortal</a:t>
            </a:r>
            <a:r>
              <a:rPr lang="en-US" dirty="0" smtClean="0"/>
              <a:t> </a:t>
            </a:r>
          </a:p>
          <a:p>
            <a:pPr>
              <a:buFont typeface="Arial" panose="020B0604020202020204" pitchFamily="34" charset="0"/>
              <a:buChar char="•"/>
            </a:pPr>
            <a:r>
              <a:rPr lang="en-US" dirty="0" smtClean="0"/>
              <a:t>For all other CSUs: update your Cal Apply application by January 31</a:t>
            </a:r>
          </a:p>
          <a:p>
            <a:pPr>
              <a:buFont typeface="Arial" panose="020B0604020202020204" pitchFamily="34" charset="0"/>
              <a:buChar char="•"/>
            </a:pPr>
            <a:r>
              <a:rPr lang="en-US" dirty="0" smtClean="0"/>
              <a:t>For CSUSM: submit transcripts by February 15</a:t>
            </a:r>
          </a:p>
          <a:p>
            <a:pPr>
              <a:buFont typeface="Arial" panose="020B0604020202020204" pitchFamily="34" charset="0"/>
              <a:buChar char="•"/>
            </a:pPr>
            <a:r>
              <a:rPr lang="en-US" dirty="0"/>
              <a:t>Apply for IGETC certification by June 1</a:t>
            </a:r>
          </a:p>
          <a:p>
            <a:pPr>
              <a:buFont typeface="Arial" panose="020B0604020202020204" pitchFamily="34" charset="0"/>
              <a:buChar char="•"/>
            </a:pPr>
            <a:r>
              <a:rPr lang="en-US" dirty="0" smtClean="0"/>
              <a:t>If applicable, apply for ADT </a:t>
            </a:r>
            <a:r>
              <a:rPr lang="en-US" dirty="0"/>
              <a:t>degree </a:t>
            </a:r>
            <a:r>
              <a:rPr lang="en-US" dirty="0" smtClean="0"/>
              <a:t>by </a:t>
            </a:r>
            <a:r>
              <a:rPr lang="en-US" dirty="0"/>
              <a:t>February 13</a:t>
            </a:r>
          </a:p>
          <a:p>
            <a:pPr>
              <a:buFont typeface="Arial" panose="020B0604020202020204" pitchFamily="34" charset="0"/>
              <a:buChar char="•"/>
            </a:pPr>
            <a:r>
              <a:rPr lang="en-US" dirty="0"/>
              <a:t>Apply for non-ADT </a:t>
            </a:r>
            <a:r>
              <a:rPr lang="en-US" dirty="0" smtClean="0"/>
              <a:t>Associate degree</a:t>
            </a:r>
            <a:r>
              <a:rPr lang="en-US" dirty="0"/>
              <a:t>, see a Counselor </a:t>
            </a:r>
            <a:r>
              <a:rPr lang="en-US" dirty="0" smtClean="0"/>
              <a:t>to learn more</a:t>
            </a:r>
            <a:endParaRPr lang="en-US" dirty="0"/>
          </a:p>
          <a:p>
            <a:endParaRPr lang="en-US" dirty="0" smtClean="0"/>
          </a:p>
          <a:p>
            <a:endParaRPr lang="en-US" dirty="0" smtClean="0"/>
          </a:p>
          <a:p>
            <a:pPr marL="114300" indent="0">
              <a:buNone/>
            </a:pPr>
            <a:endParaRPr lang="en-US" dirty="0"/>
          </a:p>
        </p:txBody>
      </p:sp>
    </p:spTree>
    <p:extLst>
      <p:ext uri="{BB962C8B-B14F-4D97-AF65-F5344CB8AC3E}">
        <p14:creationId xmlns:p14="http://schemas.microsoft.com/office/powerpoint/2010/main" val="3705447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Cuyamaca Transfer Center</a:t>
            </a:r>
            <a:endParaRPr lang="en-US" dirty="0"/>
          </a:p>
        </p:txBody>
      </p:sp>
      <p:sp>
        <p:nvSpPr>
          <p:cNvPr id="3" name="Text Placeholder 2"/>
          <p:cNvSpPr>
            <a:spLocks noGrp="1"/>
          </p:cNvSpPr>
          <p:nvPr>
            <p:ph type="body" idx="1"/>
          </p:nvPr>
        </p:nvSpPr>
        <p:spPr/>
        <p:txBody>
          <a:bodyPr>
            <a:normAutofit/>
          </a:bodyPr>
          <a:lstStyle/>
          <a:p>
            <a:pPr marL="257175" indent="-257175">
              <a:buFont typeface="Arial" panose="020B0604020202020204" pitchFamily="34" charset="0"/>
              <a:buChar char="•"/>
            </a:pPr>
            <a:r>
              <a:rPr lang="en-US" dirty="0"/>
              <a:t>Transfer Survey</a:t>
            </a:r>
          </a:p>
          <a:p>
            <a:pPr marL="714375" lvl="1" indent="-257175">
              <a:buFont typeface="Arial" panose="020B0604020202020204" pitchFamily="34" charset="0"/>
              <a:buChar char="•"/>
            </a:pPr>
            <a:r>
              <a:rPr lang="en-US" dirty="0" smtClean="0">
                <a:hlinkClick r:id="rId2"/>
              </a:rPr>
              <a:t>https</a:t>
            </a:r>
            <a:r>
              <a:rPr lang="en-US" dirty="0">
                <a:hlinkClick r:id="rId2"/>
              </a:rPr>
              <a:t>://docs.google.com/forms/d/e/1FAIpQLSdzXtwmV0SSz1w-_</a:t>
            </a:r>
            <a:r>
              <a:rPr lang="en-US" dirty="0" smtClean="0">
                <a:hlinkClick r:id="rId2"/>
              </a:rPr>
              <a:t>1bnRfQbStaVnMA4TTg5CfgBzZu8TAa5Jw/viewform</a:t>
            </a:r>
            <a:r>
              <a:rPr lang="en-US" dirty="0" smtClean="0"/>
              <a:t> </a:t>
            </a:r>
          </a:p>
          <a:p>
            <a:pPr marL="257175" indent="-257175">
              <a:buFont typeface="Arial" panose="020B0604020202020204" pitchFamily="34" charset="0"/>
              <a:buChar char="•"/>
            </a:pPr>
            <a:r>
              <a:rPr lang="en-US" dirty="0" smtClean="0"/>
              <a:t>Follow us on Instagram: @</a:t>
            </a:r>
            <a:r>
              <a:rPr lang="en-US" dirty="0" err="1" smtClean="0"/>
              <a:t>CuyamacaTransferCenter</a:t>
            </a: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56092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p:nvPr/>
        </p:nvSpPr>
        <p:spPr>
          <a:xfrm>
            <a:off x="1167100" y="92950"/>
            <a:ext cx="6011100" cy="72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CC0000"/>
                </a:solidFill>
                <a:latin typeface="Impact"/>
                <a:ea typeface="Impact"/>
                <a:cs typeface="Impact"/>
                <a:sym typeface="Impact"/>
              </a:rPr>
              <a:t>Complete Your Profile</a:t>
            </a:r>
            <a:endParaRPr/>
          </a:p>
        </p:txBody>
      </p:sp>
      <p:pic>
        <p:nvPicPr>
          <p:cNvPr id="94" name="Google Shape;94;p18"/>
          <p:cNvPicPr preferRelativeResize="0"/>
          <p:nvPr/>
        </p:nvPicPr>
        <p:blipFill>
          <a:blip r:embed="rId3">
            <a:alphaModFix/>
          </a:blip>
          <a:stretch>
            <a:fillRect/>
          </a:stretch>
        </p:blipFill>
        <p:spPr>
          <a:xfrm>
            <a:off x="0" y="1056200"/>
            <a:ext cx="4861376" cy="3992626"/>
          </a:xfrm>
          <a:prstGeom prst="rect">
            <a:avLst/>
          </a:prstGeom>
          <a:noFill/>
          <a:ln>
            <a:noFill/>
          </a:ln>
        </p:spPr>
      </p:pic>
      <p:pic>
        <p:nvPicPr>
          <p:cNvPr id="95" name="Google Shape;95;p18"/>
          <p:cNvPicPr preferRelativeResize="0"/>
          <p:nvPr/>
        </p:nvPicPr>
        <p:blipFill>
          <a:blip r:embed="rId4">
            <a:alphaModFix/>
          </a:blip>
          <a:stretch>
            <a:fillRect/>
          </a:stretch>
        </p:blipFill>
        <p:spPr>
          <a:xfrm>
            <a:off x="4706175" y="968350"/>
            <a:ext cx="4437825" cy="4023225"/>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0687" y="2809591"/>
            <a:ext cx="1435269" cy="122387"/>
          </a:xfrm>
          <a:prstGeom prst="rect">
            <a:avLst/>
          </a:prstGeom>
        </p:spPr>
      </p:pic>
    </p:spTree>
    <p:extLst>
      <p:ext uri="{BB962C8B-B14F-4D97-AF65-F5344CB8AC3E}">
        <p14:creationId xmlns:p14="http://schemas.microsoft.com/office/powerpoint/2010/main" val="426602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192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rgbClr val="CC0000"/>
                </a:solidFill>
                <a:latin typeface="Impact"/>
                <a:ea typeface="Impact"/>
                <a:cs typeface="Impact"/>
                <a:sym typeface="Impact"/>
              </a:rPr>
              <a:t>Complete Your Profile</a:t>
            </a:r>
            <a:endParaRPr sz="2400"/>
          </a:p>
        </p:txBody>
      </p:sp>
      <p:pic>
        <p:nvPicPr>
          <p:cNvPr id="101" name="Google Shape;101;p19"/>
          <p:cNvPicPr preferRelativeResize="0"/>
          <p:nvPr/>
        </p:nvPicPr>
        <p:blipFill>
          <a:blip r:embed="rId3">
            <a:alphaModFix/>
          </a:blip>
          <a:stretch>
            <a:fillRect/>
          </a:stretch>
        </p:blipFill>
        <p:spPr>
          <a:xfrm>
            <a:off x="585775" y="1061100"/>
            <a:ext cx="6052350" cy="3836425"/>
          </a:xfrm>
          <a:prstGeom prst="rect">
            <a:avLst/>
          </a:prstGeom>
          <a:noFill/>
          <a:ln>
            <a:noFill/>
          </a:ln>
        </p:spPr>
      </p:pic>
    </p:spTree>
    <p:extLst>
      <p:ext uri="{BB962C8B-B14F-4D97-AF65-F5344CB8AC3E}">
        <p14:creationId xmlns:p14="http://schemas.microsoft.com/office/powerpoint/2010/main" val="227029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190275" y="46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600">
                <a:solidFill>
                  <a:srgbClr val="CC0000"/>
                </a:solidFill>
                <a:latin typeface="Impact"/>
                <a:ea typeface="Impact"/>
                <a:cs typeface="Impact"/>
                <a:sym typeface="Impact"/>
              </a:rPr>
              <a:t>Selecting Programs</a:t>
            </a:r>
            <a:r>
              <a:rPr lang="en" sz="3000">
                <a:solidFill>
                  <a:srgbClr val="CC0000"/>
                </a:solidFill>
                <a:latin typeface="Impact"/>
                <a:ea typeface="Impact"/>
                <a:cs typeface="Impact"/>
                <a:sym typeface="Impact"/>
              </a:rPr>
              <a:t> </a:t>
            </a:r>
            <a:endParaRPr/>
          </a:p>
        </p:txBody>
      </p:sp>
      <p:sp>
        <p:nvSpPr>
          <p:cNvPr id="107" name="Google Shape;107;p20"/>
          <p:cNvSpPr txBox="1">
            <a:spLocks noGrp="1"/>
          </p:cNvSpPr>
          <p:nvPr>
            <p:ph type="body" idx="1"/>
          </p:nvPr>
        </p:nvSpPr>
        <p:spPr>
          <a:xfrm>
            <a:off x="6924250" y="802925"/>
            <a:ext cx="2138700" cy="41817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100" b="1">
              <a:latin typeface="Georgia"/>
              <a:ea typeface="Georgia"/>
              <a:cs typeface="Georgia"/>
              <a:sym typeface="Georgia"/>
            </a:endParaRPr>
          </a:p>
          <a:p>
            <a:pPr marL="457200" lvl="0" indent="-298450" algn="l" rtl="0">
              <a:lnSpc>
                <a:spcPct val="115000"/>
              </a:lnSpc>
              <a:spcBef>
                <a:spcPts val="1000"/>
              </a:spcBef>
              <a:spcAft>
                <a:spcPts val="0"/>
              </a:spcAft>
              <a:buSzPts val="1100"/>
              <a:buFont typeface="Georgia"/>
              <a:buChar char="➢"/>
            </a:pPr>
            <a:r>
              <a:rPr lang="en" sz="1100" b="1">
                <a:latin typeface="Georgia"/>
                <a:ea typeface="Georgia"/>
                <a:cs typeface="Georgia"/>
                <a:sym typeface="Georgia"/>
              </a:rPr>
              <a:t>Add programs by selecting the plus icon to the left of the program. Multiple programs can be selected but must be at different campuses. One program per campus is allowed.</a:t>
            </a:r>
            <a:endParaRPr sz="1100" b="1">
              <a:latin typeface="Georgia"/>
              <a:ea typeface="Georgia"/>
              <a:cs typeface="Georgia"/>
              <a:sym typeface="Georgia"/>
            </a:endParaRPr>
          </a:p>
          <a:p>
            <a:pPr marL="457200" lvl="0" indent="-298450" algn="l" rtl="0">
              <a:lnSpc>
                <a:spcPct val="115000"/>
              </a:lnSpc>
              <a:spcBef>
                <a:spcPts val="1000"/>
              </a:spcBef>
              <a:spcAft>
                <a:spcPts val="1000"/>
              </a:spcAft>
              <a:buSzPts val="1100"/>
              <a:buFont typeface="Georgia"/>
              <a:buChar char="➢"/>
            </a:pPr>
            <a:r>
              <a:rPr lang="en" sz="1100" b="1">
                <a:latin typeface="Georgia"/>
                <a:ea typeface="Georgia"/>
                <a:cs typeface="Georgia"/>
                <a:sym typeface="Georgia"/>
              </a:rPr>
              <a:t>Additional programs can be added or removed later, prior to the final application submission.</a:t>
            </a:r>
            <a:endParaRPr sz="1100" b="1">
              <a:latin typeface="Georgia"/>
              <a:ea typeface="Georgia"/>
              <a:cs typeface="Georgia"/>
              <a:sym typeface="Georgia"/>
            </a:endParaRPr>
          </a:p>
        </p:txBody>
      </p:sp>
      <p:pic>
        <p:nvPicPr>
          <p:cNvPr id="5" name="Google Shape;176;p7"/>
          <p:cNvPicPr preferRelativeResize="0">
            <a:picLocks/>
          </p:cNvPicPr>
          <p:nvPr/>
        </p:nvPicPr>
        <p:blipFill rotWithShape="1">
          <a:blip r:embed="rId3">
            <a:alphaModFix/>
          </a:blip>
          <a:srcRect/>
          <a:stretch/>
        </p:blipFill>
        <p:spPr>
          <a:xfrm>
            <a:off x="190274" y="619074"/>
            <a:ext cx="6652977" cy="4424873"/>
          </a:xfrm>
          <a:prstGeom prst="rect">
            <a:avLst/>
          </a:prstGeom>
          <a:noFill/>
          <a:ln>
            <a:noFill/>
          </a:ln>
          <a:effectLst>
            <a:outerShdw blurRad="5080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287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a:solidFill>
                  <a:srgbClr val="CC0000"/>
                </a:solidFill>
                <a:latin typeface="Impact"/>
                <a:ea typeface="Impact"/>
                <a:cs typeface="Impact"/>
                <a:sym typeface="Impact"/>
              </a:rPr>
              <a:t>Selecting Programs </a:t>
            </a:r>
            <a:endParaRPr/>
          </a:p>
        </p:txBody>
      </p:sp>
      <p:pic>
        <p:nvPicPr>
          <p:cNvPr id="114" name="Google Shape;114;p21"/>
          <p:cNvPicPr preferRelativeResize="0"/>
          <p:nvPr/>
        </p:nvPicPr>
        <p:blipFill>
          <a:blip r:embed="rId3">
            <a:alphaModFix/>
          </a:blip>
          <a:stretch>
            <a:fillRect/>
          </a:stretch>
        </p:blipFill>
        <p:spPr>
          <a:xfrm>
            <a:off x="683250" y="1184475"/>
            <a:ext cx="7108551" cy="38209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578400" y="135175"/>
            <a:ext cx="7427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a:solidFill>
                  <a:srgbClr val="CC0000"/>
                </a:solidFill>
                <a:latin typeface="Impact"/>
                <a:ea typeface="Impact"/>
                <a:cs typeface="Impact"/>
                <a:sym typeface="Impact"/>
              </a:rPr>
              <a:t>Application Dashboard </a:t>
            </a:r>
            <a:endParaRPr/>
          </a:p>
        </p:txBody>
      </p:sp>
      <p:pic>
        <p:nvPicPr>
          <p:cNvPr id="120" name="Google Shape;120;p22"/>
          <p:cNvPicPr preferRelativeResize="0"/>
          <p:nvPr/>
        </p:nvPicPr>
        <p:blipFill rotWithShape="1">
          <a:blip r:embed="rId3">
            <a:alphaModFix/>
          </a:blip>
          <a:srcRect/>
          <a:stretch/>
        </p:blipFill>
        <p:spPr>
          <a:xfrm>
            <a:off x="2804325" y="1097025"/>
            <a:ext cx="6089988" cy="3644654"/>
          </a:xfrm>
          <a:prstGeom prst="rect">
            <a:avLst/>
          </a:prstGeom>
          <a:noFill/>
          <a:ln>
            <a:noFill/>
          </a:ln>
        </p:spPr>
      </p:pic>
      <p:sp>
        <p:nvSpPr>
          <p:cNvPr id="121" name="Google Shape;121;p22"/>
          <p:cNvSpPr txBox="1"/>
          <p:nvPr/>
        </p:nvSpPr>
        <p:spPr>
          <a:xfrm>
            <a:off x="134275" y="1270375"/>
            <a:ext cx="2478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Average"/>
                <a:ea typeface="Average"/>
                <a:cs typeface="Average"/>
                <a:sym typeface="Average"/>
              </a:rPr>
              <a:t>The Application Dashboard will help you access different parts of your application:</a:t>
            </a:r>
            <a:endParaRPr sz="1500" b="1">
              <a:latin typeface="Average"/>
              <a:ea typeface="Average"/>
              <a:cs typeface="Average"/>
              <a:sym typeface="Average"/>
            </a:endParaRPr>
          </a:p>
          <a:p>
            <a:pPr marL="0" lvl="0" indent="0" algn="l" rtl="0">
              <a:spcBef>
                <a:spcPts val="0"/>
              </a:spcBef>
              <a:spcAft>
                <a:spcPts val="0"/>
              </a:spcAft>
              <a:buNone/>
            </a:pPr>
            <a:endParaRPr sz="1500" b="1">
              <a:latin typeface="Average"/>
              <a:ea typeface="Average"/>
              <a:cs typeface="Average"/>
              <a:sym typeface="Average"/>
            </a:endParaRPr>
          </a:p>
          <a:p>
            <a:pPr marL="457200" lvl="0" indent="-330200" algn="l" rtl="0">
              <a:spcBef>
                <a:spcPts val="0"/>
              </a:spcBef>
              <a:spcAft>
                <a:spcPts val="0"/>
              </a:spcAft>
              <a:buClr>
                <a:srgbClr val="000000"/>
              </a:buClr>
              <a:buSzPts val="1500"/>
              <a:buFont typeface="Average"/>
              <a:buChar char="●"/>
            </a:pPr>
            <a:r>
              <a:rPr lang="en" sz="1500" b="1">
                <a:latin typeface="Average"/>
                <a:ea typeface="Average"/>
                <a:cs typeface="Average"/>
                <a:sym typeface="Average"/>
              </a:rPr>
              <a:t>Personal Information</a:t>
            </a:r>
            <a:endParaRPr b="1"/>
          </a:p>
          <a:p>
            <a:pPr marL="0" lvl="0" indent="0" algn="l" rtl="0">
              <a:spcBef>
                <a:spcPts val="0"/>
              </a:spcBef>
              <a:spcAft>
                <a:spcPts val="0"/>
              </a:spcAft>
              <a:buNone/>
            </a:pPr>
            <a:endParaRPr sz="1500" b="1">
              <a:latin typeface="Average"/>
              <a:ea typeface="Average"/>
              <a:cs typeface="Average"/>
              <a:sym typeface="Average"/>
            </a:endParaRPr>
          </a:p>
          <a:p>
            <a:pPr marL="457200" lvl="0" indent="-330200" algn="l" rtl="0">
              <a:spcBef>
                <a:spcPts val="0"/>
              </a:spcBef>
              <a:spcAft>
                <a:spcPts val="0"/>
              </a:spcAft>
              <a:buClr>
                <a:srgbClr val="000000"/>
              </a:buClr>
              <a:buSzPts val="1500"/>
              <a:buFont typeface="Average"/>
              <a:buChar char="●"/>
            </a:pPr>
            <a:r>
              <a:rPr lang="en" sz="1500" b="1">
                <a:latin typeface="Average"/>
                <a:ea typeface="Average"/>
                <a:cs typeface="Average"/>
                <a:sym typeface="Average"/>
              </a:rPr>
              <a:t>Academic History</a:t>
            </a:r>
            <a:endParaRPr b="1"/>
          </a:p>
          <a:p>
            <a:pPr marL="0" lvl="0" indent="0" algn="l" rtl="0">
              <a:spcBef>
                <a:spcPts val="0"/>
              </a:spcBef>
              <a:spcAft>
                <a:spcPts val="0"/>
              </a:spcAft>
              <a:buNone/>
            </a:pPr>
            <a:endParaRPr sz="1500" b="1">
              <a:latin typeface="Average"/>
              <a:ea typeface="Average"/>
              <a:cs typeface="Average"/>
              <a:sym typeface="Average"/>
            </a:endParaRPr>
          </a:p>
          <a:p>
            <a:pPr marL="457200" lvl="0" indent="-330200" algn="l" rtl="0">
              <a:spcBef>
                <a:spcPts val="0"/>
              </a:spcBef>
              <a:spcAft>
                <a:spcPts val="0"/>
              </a:spcAft>
              <a:buClr>
                <a:srgbClr val="000000"/>
              </a:buClr>
              <a:buSzPts val="1500"/>
              <a:buFont typeface="Average"/>
              <a:buChar char="●"/>
            </a:pPr>
            <a:r>
              <a:rPr lang="en" sz="1500" b="1">
                <a:latin typeface="Average"/>
                <a:ea typeface="Average"/>
                <a:cs typeface="Average"/>
                <a:sym typeface="Average"/>
              </a:rPr>
              <a:t>Supporting Information</a:t>
            </a:r>
            <a:endParaRPr b="1"/>
          </a:p>
          <a:p>
            <a:pPr marL="0" lvl="0" indent="0" algn="l" rtl="0">
              <a:spcBef>
                <a:spcPts val="0"/>
              </a:spcBef>
              <a:spcAft>
                <a:spcPts val="0"/>
              </a:spcAft>
              <a:buNone/>
            </a:pPr>
            <a:endParaRPr sz="1500" b="1">
              <a:latin typeface="Average"/>
              <a:ea typeface="Average"/>
              <a:cs typeface="Average"/>
              <a:sym typeface="Average"/>
            </a:endParaRPr>
          </a:p>
          <a:p>
            <a:pPr marL="457200" lvl="0" indent="-330200" algn="l" rtl="0">
              <a:spcBef>
                <a:spcPts val="0"/>
              </a:spcBef>
              <a:spcAft>
                <a:spcPts val="0"/>
              </a:spcAft>
              <a:buClr>
                <a:srgbClr val="000000"/>
              </a:buClr>
              <a:buSzPts val="1500"/>
              <a:buFont typeface="Average"/>
              <a:buChar char="●"/>
            </a:pPr>
            <a:r>
              <a:rPr lang="en" sz="1500" b="1">
                <a:latin typeface="Average"/>
                <a:ea typeface="Average"/>
                <a:cs typeface="Average"/>
                <a:sym typeface="Average"/>
              </a:rPr>
              <a:t>Program Materials</a:t>
            </a:r>
            <a:endParaRPr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139225" y="301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dirty="0">
                <a:solidFill>
                  <a:srgbClr val="CC0000"/>
                </a:solidFill>
                <a:latin typeface="Impact"/>
                <a:ea typeface="Impact"/>
                <a:cs typeface="Impact"/>
                <a:sym typeface="Impact"/>
              </a:rPr>
              <a:t>Application Dashboard</a:t>
            </a:r>
            <a:endParaRPr dirty="0"/>
          </a:p>
        </p:txBody>
      </p:sp>
      <p:pic>
        <p:nvPicPr>
          <p:cNvPr id="127" name="Google Shape;127;p23"/>
          <p:cNvPicPr preferRelativeResize="0"/>
          <p:nvPr/>
        </p:nvPicPr>
        <p:blipFill rotWithShape="1">
          <a:blip r:embed="rId3">
            <a:alphaModFix/>
          </a:blip>
          <a:srcRect t="14047" b="45435"/>
          <a:stretch/>
        </p:blipFill>
        <p:spPr>
          <a:xfrm>
            <a:off x="885788" y="1327125"/>
            <a:ext cx="7027476" cy="1701950"/>
          </a:xfrm>
          <a:prstGeom prst="rect">
            <a:avLst/>
          </a:prstGeom>
          <a:noFill/>
          <a:ln>
            <a:noFill/>
          </a:ln>
        </p:spPr>
      </p:pic>
      <p:sp>
        <p:nvSpPr>
          <p:cNvPr id="128" name="Google Shape;128;p23"/>
          <p:cNvSpPr txBox="1"/>
          <p:nvPr/>
        </p:nvSpPr>
        <p:spPr>
          <a:xfrm>
            <a:off x="1255375" y="3364425"/>
            <a:ext cx="6288300" cy="122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At any point in the application, you are able to update your “My Profile” and “Extended Profile” page. </a:t>
            </a:r>
            <a:r>
              <a:rPr lang="en" dirty="0"/>
              <a:t> </a:t>
            </a:r>
            <a:endParaRPr dirty="0"/>
          </a:p>
          <a:p>
            <a:pPr marL="0" lvl="0" indent="0" algn="l" rtl="0">
              <a:spcBef>
                <a:spcPts val="0"/>
              </a:spcBef>
              <a:spcAft>
                <a:spcPts val="0"/>
              </a:spcAft>
              <a:buNone/>
            </a:pPr>
            <a:r>
              <a:rPr lang="en" dirty="0"/>
              <a:t>	</a:t>
            </a:r>
            <a:r>
              <a:rPr lang="en" b="1" dirty="0">
                <a:solidFill>
                  <a:srgbClr val="CC0000"/>
                </a:solidFill>
              </a:rPr>
              <a:t>Note: Changes to profile questions may affect program selection </a:t>
            </a:r>
            <a:r>
              <a:rPr lang="en" b="1" dirty="0" smtClean="0">
                <a:solidFill>
                  <a:srgbClr val="CC0000"/>
                </a:solidFill>
              </a:rPr>
              <a:t>and </a:t>
            </a:r>
            <a:r>
              <a:rPr lang="en" b="1" dirty="0">
                <a:solidFill>
                  <a:srgbClr val="CC0000"/>
                </a:solidFill>
              </a:rPr>
              <a:t>require re-entry of answers and/or additional questions in the application.</a:t>
            </a:r>
            <a:endParaRPr b="1" dirty="0">
              <a:solidFill>
                <a:srgbClr val="CC0000"/>
              </a:solidFill>
            </a:endParaRPr>
          </a:p>
        </p:txBody>
      </p:sp>
      <p:sp>
        <p:nvSpPr>
          <p:cNvPr id="129" name="Google Shape;129;p23"/>
          <p:cNvSpPr/>
          <p:nvPr/>
        </p:nvSpPr>
        <p:spPr>
          <a:xfrm>
            <a:off x="5759575" y="1192875"/>
            <a:ext cx="1929600" cy="14061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2445</Words>
  <Application>Microsoft Office PowerPoint</Application>
  <PresentationFormat>On-screen Show (16:9)</PresentationFormat>
  <Paragraphs>174</Paragraphs>
  <Slides>34</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Georgia</vt:lpstr>
      <vt:lpstr>Bree Serif</vt:lpstr>
      <vt:lpstr>Average</vt:lpstr>
      <vt:lpstr>Century Gothic</vt:lpstr>
      <vt:lpstr>Calibri</vt:lpstr>
      <vt:lpstr>Wingdings 2</vt:lpstr>
      <vt:lpstr>Impact</vt:lpstr>
      <vt:lpstr>Arial</vt:lpstr>
      <vt:lpstr>Simple Light</vt:lpstr>
      <vt:lpstr>PowerPoint Presentation</vt:lpstr>
      <vt:lpstr>Creating An Account</vt:lpstr>
      <vt:lpstr>Creating An Account </vt:lpstr>
      <vt:lpstr>PowerPoint Presentation</vt:lpstr>
      <vt:lpstr>Complete Your Profile</vt:lpstr>
      <vt:lpstr>Selecting Programs </vt:lpstr>
      <vt:lpstr>Selecting Programs </vt:lpstr>
      <vt:lpstr>Application Dashboard </vt:lpstr>
      <vt:lpstr>Application Dashboard</vt:lpstr>
      <vt:lpstr>Personal Information – DACA students</vt:lpstr>
      <vt:lpstr>Academic History</vt:lpstr>
      <vt:lpstr>PowerPoint Presentation</vt:lpstr>
      <vt:lpstr>Academic History-Colleges Attended</vt:lpstr>
      <vt:lpstr>Academic History-Transcript Entry</vt:lpstr>
      <vt:lpstr>Academic History-Transcript Entry</vt:lpstr>
      <vt:lpstr>PowerPoint Presentation</vt:lpstr>
      <vt:lpstr>PowerPoint Presentation</vt:lpstr>
      <vt:lpstr>Academic History-Transcript Entry</vt:lpstr>
      <vt:lpstr>PowerPoint Presentation</vt:lpstr>
      <vt:lpstr>Academic History-General Education</vt:lpstr>
      <vt:lpstr>Supporting Information-ADT</vt:lpstr>
      <vt:lpstr>Supporting Information-EOP Application</vt:lpstr>
      <vt:lpstr>PowerPoint Presentation</vt:lpstr>
      <vt:lpstr>Program                                     Materials</vt:lpstr>
      <vt:lpstr>Submitting Application</vt:lpstr>
      <vt:lpstr>SDSU: Transfer Admission Guarantee (TAG) for Local Students</vt:lpstr>
      <vt:lpstr>CSUSM Admission Criteria</vt:lpstr>
      <vt:lpstr>SDSU Veterans</vt:lpstr>
      <vt:lpstr>CSUSM Veterans</vt:lpstr>
      <vt:lpstr>SDSU Supplemental Application</vt:lpstr>
      <vt:lpstr>Transcripts</vt:lpstr>
      <vt:lpstr>SDSU &amp; CSUSM: Important Dates </vt:lpstr>
      <vt:lpstr>Important Next Steps</vt:lpstr>
      <vt:lpstr>Cuyamaca Transfer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Kaley Braunling</dc:creator>
  <cp:lastModifiedBy>Counselor</cp:lastModifiedBy>
  <cp:revision>27</cp:revision>
  <dcterms:modified xsi:type="dcterms:W3CDTF">2020-07-23T20:52:07Z</dcterms:modified>
</cp:coreProperties>
</file>